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8" r:id="rId3"/>
    <p:sldId id="265" r:id="rId4"/>
    <p:sldId id="264" r:id="rId5"/>
    <p:sldId id="266" r:id="rId6"/>
    <p:sldId id="267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61" autoAdjust="0"/>
  </p:normalViewPr>
  <p:slideViewPr>
    <p:cSldViewPr>
      <p:cViewPr>
        <p:scale>
          <a:sx n="125" d="100"/>
          <a:sy n="125" d="100"/>
        </p:scale>
        <p:origin x="3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66CA8-8F63-4FDE-81ED-692E3F3550F1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FC69-F59A-47A0-B9DD-17D095649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56C14-8315-4036-A4F1-3A6F74884AAA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739A-15F1-4066-96A6-58E1973BA7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GHG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739A-15F1-4066-96A6-58E1973BA7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Poznámky:</a:t>
            </a:r>
            <a:r>
              <a:rPr lang="cs-CZ" baseline="0" dirty="0"/>
              <a:t> Do každé tabulky připište k danému místu jméno hosta.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739A-15F1-4066-96A6-58E1973BA7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CEEE-07C1-4DD9-8FBD-0ECC5907EB95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E548-702A-4A29-9349-0C87AF88C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CEEE-07C1-4DD9-8FBD-0ECC5907EB95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E548-702A-4A29-9349-0C87AF88C2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09901"/>
            <a:ext cx="91440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009900"/>
            <a:ext cx="9144000" cy="838200"/>
          </a:xfrm>
        </p:spPr>
        <p:txBody>
          <a:bodyPr lIns="274320">
            <a:normAutofit/>
          </a:bodyPr>
          <a:lstStyle>
            <a:lvl1pPr algn="l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CEEE-07C1-4DD9-8FBD-0ECC5907EB95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FE548-702A-4A29-9349-0C87AF88C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9144000" cy="5688632"/>
          </a:xfrm>
        </p:spPr>
        <p:txBody>
          <a:bodyPr>
            <a:noAutofit/>
          </a:bodyPr>
          <a:lstStyle/>
          <a:p>
            <a:pPr algn="ctr"/>
            <a: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ZASEDACÍ POŘÁDEK NA SVATBĚ</a:t>
            </a:r>
            <a:b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STOLY VE TVARU „U“, „T“, „I“ + kombinované stoly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76256" y="6381328"/>
            <a:ext cx="219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SvatebníAsistentka.cz</a:t>
            </a:r>
          </a:p>
        </p:txBody>
      </p:sp>
    </p:spTree>
    <p:extLst>
      <p:ext uri="{BB962C8B-B14F-4D97-AF65-F5344CB8AC3E}">
        <p14:creationId xmlns:p14="http://schemas.microsoft.com/office/powerpoint/2010/main" val="40777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 rot="16200000">
            <a:off x="2593504" y="658416"/>
            <a:ext cx="3888432" cy="5253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25400" algn="ctr" rotWithShape="0">
              <a:prstClr val="black">
                <a:alpha val="17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72" name="Rectangle 71"/>
          <p:cNvSpPr/>
          <p:nvPr/>
        </p:nvSpPr>
        <p:spPr>
          <a:xfrm rot="16200000">
            <a:off x="1757865" y="3372296"/>
            <a:ext cx="2282839" cy="879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sz="900" dirty="0"/>
              <a:t>Vedlejší stůl č. 1</a:t>
            </a:r>
            <a:endParaRPr lang="en-US" sz="900" dirty="0"/>
          </a:p>
        </p:txBody>
      </p:sp>
      <p:sp>
        <p:nvSpPr>
          <p:cNvPr id="73" name="Rectangle 72"/>
          <p:cNvSpPr/>
          <p:nvPr/>
        </p:nvSpPr>
        <p:spPr>
          <a:xfrm>
            <a:off x="4120305" y="1500481"/>
            <a:ext cx="361178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800" dirty="0"/>
              <a:t>Nevěsta</a:t>
            </a:r>
            <a:endParaRPr lang="en-US" sz="800" dirty="0"/>
          </a:p>
        </p:txBody>
      </p:sp>
      <p:sp>
        <p:nvSpPr>
          <p:cNvPr id="74" name="Rectangle 73"/>
          <p:cNvSpPr/>
          <p:nvPr/>
        </p:nvSpPr>
        <p:spPr>
          <a:xfrm>
            <a:off x="4542531" y="150048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Ženich</a:t>
            </a:r>
            <a:endParaRPr lang="en-US" sz="800" dirty="0"/>
          </a:p>
        </p:txBody>
      </p:sp>
      <p:sp>
        <p:nvSpPr>
          <p:cNvPr id="76" name="Rectangle 75"/>
          <p:cNvSpPr/>
          <p:nvPr/>
        </p:nvSpPr>
        <p:spPr>
          <a:xfrm>
            <a:off x="5361685" y="150047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Otec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78" name="Rectangle 77"/>
          <p:cNvSpPr/>
          <p:nvPr/>
        </p:nvSpPr>
        <p:spPr>
          <a:xfrm>
            <a:off x="4952123" y="150047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Matka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79" name="Rectangle 78"/>
          <p:cNvSpPr/>
          <p:nvPr/>
        </p:nvSpPr>
        <p:spPr>
          <a:xfrm>
            <a:off x="3698079" y="150048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Otec ženicha</a:t>
            </a:r>
            <a:endParaRPr lang="en-US" sz="800" dirty="0"/>
          </a:p>
        </p:txBody>
      </p:sp>
      <p:sp>
        <p:nvSpPr>
          <p:cNvPr id="80" name="Rectangle 79"/>
          <p:cNvSpPr/>
          <p:nvPr/>
        </p:nvSpPr>
        <p:spPr>
          <a:xfrm>
            <a:off x="3275853" y="150048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Matka ženicha</a:t>
            </a:r>
            <a:endParaRPr lang="en-US" sz="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05269"/>
              </p:ext>
            </p:extLst>
          </p:nvPr>
        </p:nvGraphicFramePr>
        <p:xfrm>
          <a:off x="377492" y="3385864"/>
          <a:ext cx="1371600" cy="1850136"/>
        </p:xfrm>
        <a:graphic>
          <a:graphicData uri="http://schemas.openxmlformats.org/drawingml/2006/table">
            <a:tbl>
              <a:tblPr lastCol="1" bandRow="1" bandCol="1">
                <a:tableStyleId>{5A111915-BE36-4E01-A7E5-04B1672EAD32}</a:tableStyleId>
              </a:tblPr>
              <a:tblGrid>
                <a:gridCol w="45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Vedlejší</a:t>
                      </a:r>
                      <a:r>
                        <a:rPr lang="cs-CZ" sz="800" b="1" baseline="0" dirty="0"/>
                        <a:t> stůl č.1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98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6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9885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7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441340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8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9858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9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79454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10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11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6641"/>
                  </a:ext>
                </a:extLst>
              </a:tr>
            </a:tbl>
          </a:graphicData>
        </a:graphic>
      </p:graphicFrame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-6862" y="-9007"/>
            <a:ext cx="9150862" cy="836339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cs-CZ" dirty="0"/>
              <a:t>Zasedací pořádek písmeno „U“: 36 míst, 3 stoly</a:t>
            </a:r>
            <a:endParaRPr lang="en-US" dirty="0"/>
          </a:p>
        </p:txBody>
      </p:sp>
      <p:sp>
        <p:nvSpPr>
          <p:cNvPr id="35" name="Rectangle 74"/>
          <p:cNvSpPr/>
          <p:nvPr/>
        </p:nvSpPr>
        <p:spPr>
          <a:xfrm>
            <a:off x="2867710" y="150047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Děda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36" name="Rectangle 76"/>
          <p:cNvSpPr/>
          <p:nvPr/>
        </p:nvSpPr>
        <p:spPr>
          <a:xfrm>
            <a:off x="2459356" y="150047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Babička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37" name="Rectangle 71"/>
          <p:cNvSpPr/>
          <p:nvPr/>
        </p:nvSpPr>
        <p:spPr>
          <a:xfrm>
            <a:off x="2462024" y="1789462"/>
            <a:ext cx="4077661" cy="879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sz="900" dirty="0"/>
              <a:t>Hlavní stůl</a:t>
            </a:r>
            <a:endParaRPr lang="en-US" sz="900" dirty="0"/>
          </a:p>
        </p:txBody>
      </p:sp>
      <p:sp>
        <p:nvSpPr>
          <p:cNvPr id="38" name="Rectangle 76"/>
          <p:cNvSpPr/>
          <p:nvPr/>
        </p:nvSpPr>
        <p:spPr>
          <a:xfrm>
            <a:off x="2051415" y="267080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Svědek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39" name="Rectangle 76"/>
          <p:cNvSpPr/>
          <p:nvPr/>
        </p:nvSpPr>
        <p:spPr>
          <a:xfrm>
            <a:off x="2051416" y="299695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50" dirty="0"/>
              <a:t>Přítelkyně</a:t>
            </a:r>
            <a:br>
              <a:rPr lang="cs-CZ" sz="650" dirty="0"/>
            </a:br>
            <a:r>
              <a:rPr lang="cs-CZ" sz="650" dirty="0"/>
              <a:t>svědka</a:t>
            </a:r>
            <a:endParaRPr lang="en-US" sz="650" dirty="0"/>
          </a:p>
        </p:txBody>
      </p:sp>
      <p:sp>
        <p:nvSpPr>
          <p:cNvPr id="40" name="Rectangle 76"/>
          <p:cNvSpPr/>
          <p:nvPr/>
        </p:nvSpPr>
        <p:spPr>
          <a:xfrm>
            <a:off x="2051415" y="332902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41" name="Rectangle 76"/>
          <p:cNvSpPr/>
          <p:nvPr/>
        </p:nvSpPr>
        <p:spPr>
          <a:xfrm>
            <a:off x="2052696" y="365988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2</a:t>
            </a:r>
            <a:endParaRPr lang="en-US" sz="800" dirty="0"/>
          </a:p>
        </p:txBody>
      </p:sp>
      <p:sp>
        <p:nvSpPr>
          <p:cNvPr id="42" name="Rectangle 74"/>
          <p:cNvSpPr/>
          <p:nvPr/>
        </p:nvSpPr>
        <p:spPr>
          <a:xfrm>
            <a:off x="5771247" y="1494515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Babička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43" name="Rectangle 76"/>
          <p:cNvSpPr/>
          <p:nvPr/>
        </p:nvSpPr>
        <p:spPr>
          <a:xfrm>
            <a:off x="6179390" y="149816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Děda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44" name="Rectangle 76"/>
          <p:cNvSpPr/>
          <p:nvPr/>
        </p:nvSpPr>
        <p:spPr>
          <a:xfrm>
            <a:off x="6589999" y="266248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00" dirty="0"/>
              <a:t>Svědkyně</a:t>
            </a:r>
            <a:br>
              <a:rPr lang="cs-CZ" sz="600" dirty="0"/>
            </a:br>
            <a:r>
              <a:rPr lang="cs-CZ" sz="600" dirty="0"/>
              <a:t>nevěsty</a:t>
            </a:r>
            <a:endParaRPr lang="en-US" sz="600" dirty="0"/>
          </a:p>
        </p:txBody>
      </p:sp>
      <p:sp>
        <p:nvSpPr>
          <p:cNvPr id="45" name="Rectangle 76"/>
          <p:cNvSpPr/>
          <p:nvPr/>
        </p:nvSpPr>
        <p:spPr>
          <a:xfrm>
            <a:off x="6589999" y="2996483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00" dirty="0"/>
              <a:t>Přítel</a:t>
            </a:r>
            <a:br>
              <a:rPr lang="cs-CZ" sz="600" dirty="0"/>
            </a:br>
            <a:r>
              <a:rPr lang="cs-CZ" sz="600" dirty="0"/>
              <a:t>svědkyně</a:t>
            </a:r>
            <a:endParaRPr lang="en-US" sz="600" dirty="0"/>
          </a:p>
        </p:txBody>
      </p:sp>
      <p:sp>
        <p:nvSpPr>
          <p:cNvPr id="46" name="Rectangle 76"/>
          <p:cNvSpPr/>
          <p:nvPr/>
        </p:nvSpPr>
        <p:spPr>
          <a:xfrm>
            <a:off x="3392564" y="3020277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6</a:t>
            </a:r>
            <a:endParaRPr lang="en-US" sz="800" dirty="0"/>
          </a:p>
        </p:txBody>
      </p:sp>
      <p:sp>
        <p:nvSpPr>
          <p:cNvPr id="47" name="Rectangle 76"/>
          <p:cNvSpPr/>
          <p:nvPr/>
        </p:nvSpPr>
        <p:spPr>
          <a:xfrm>
            <a:off x="3393845" y="3351137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7</a:t>
            </a:r>
            <a:endParaRPr lang="en-US" sz="800" dirty="0"/>
          </a:p>
        </p:txBody>
      </p:sp>
      <p:sp>
        <p:nvSpPr>
          <p:cNvPr id="48" name="Rectangle 76"/>
          <p:cNvSpPr/>
          <p:nvPr/>
        </p:nvSpPr>
        <p:spPr>
          <a:xfrm>
            <a:off x="2051415" y="399944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3</a:t>
            </a:r>
            <a:endParaRPr lang="en-US" sz="800" dirty="0"/>
          </a:p>
        </p:txBody>
      </p:sp>
      <p:sp>
        <p:nvSpPr>
          <p:cNvPr id="49" name="Rectangle 76"/>
          <p:cNvSpPr/>
          <p:nvPr/>
        </p:nvSpPr>
        <p:spPr>
          <a:xfrm>
            <a:off x="2051415" y="4347295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4</a:t>
            </a:r>
            <a:endParaRPr lang="en-US" sz="800" dirty="0"/>
          </a:p>
        </p:txBody>
      </p:sp>
      <p:sp>
        <p:nvSpPr>
          <p:cNvPr id="50" name="Rectangle 76"/>
          <p:cNvSpPr/>
          <p:nvPr/>
        </p:nvSpPr>
        <p:spPr>
          <a:xfrm>
            <a:off x="2051415" y="468588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5</a:t>
            </a:r>
            <a:endParaRPr lang="en-US" sz="800" dirty="0"/>
          </a:p>
        </p:txBody>
      </p:sp>
      <p:sp>
        <p:nvSpPr>
          <p:cNvPr id="51" name="Rectangle 76"/>
          <p:cNvSpPr/>
          <p:nvPr/>
        </p:nvSpPr>
        <p:spPr>
          <a:xfrm>
            <a:off x="3392564" y="367240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8</a:t>
            </a:r>
            <a:endParaRPr lang="en-US" sz="800" dirty="0"/>
          </a:p>
        </p:txBody>
      </p:sp>
      <p:sp>
        <p:nvSpPr>
          <p:cNvPr id="52" name="Rectangle 76"/>
          <p:cNvSpPr/>
          <p:nvPr/>
        </p:nvSpPr>
        <p:spPr>
          <a:xfrm>
            <a:off x="3392564" y="402476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9</a:t>
            </a:r>
            <a:endParaRPr lang="en-US" sz="800" dirty="0"/>
          </a:p>
        </p:txBody>
      </p:sp>
      <p:sp>
        <p:nvSpPr>
          <p:cNvPr id="53" name="Rectangle 76"/>
          <p:cNvSpPr/>
          <p:nvPr/>
        </p:nvSpPr>
        <p:spPr>
          <a:xfrm>
            <a:off x="3392564" y="437713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10</a:t>
            </a:r>
            <a:endParaRPr lang="en-US" sz="800" dirty="0"/>
          </a:p>
        </p:txBody>
      </p:sp>
      <p:sp>
        <p:nvSpPr>
          <p:cNvPr id="32" name="Rectangle 71"/>
          <p:cNvSpPr/>
          <p:nvPr/>
        </p:nvSpPr>
        <p:spPr>
          <a:xfrm rot="16200000">
            <a:off x="4961420" y="3372711"/>
            <a:ext cx="2282008" cy="879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sz="900" dirty="0"/>
              <a:t>Vedlejší stůl č. 2</a:t>
            </a:r>
            <a:endParaRPr lang="en-US" sz="900" dirty="0"/>
          </a:p>
        </p:txBody>
      </p:sp>
      <p:sp>
        <p:nvSpPr>
          <p:cNvPr id="54" name="Rectangle 76"/>
          <p:cNvSpPr/>
          <p:nvPr/>
        </p:nvSpPr>
        <p:spPr>
          <a:xfrm>
            <a:off x="3392563" y="4676684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11</a:t>
            </a:r>
            <a:endParaRPr lang="en-US" sz="800" dirty="0"/>
          </a:p>
        </p:txBody>
      </p:sp>
      <p:sp>
        <p:nvSpPr>
          <p:cNvPr id="55" name="Rectangle 76"/>
          <p:cNvSpPr/>
          <p:nvPr/>
        </p:nvSpPr>
        <p:spPr>
          <a:xfrm>
            <a:off x="6589999" y="3319823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12</a:t>
            </a:r>
            <a:endParaRPr lang="en-US" sz="800" dirty="0"/>
          </a:p>
        </p:txBody>
      </p:sp>
      <p:sp>
        <p:nvSpPr>
          <p:cNvPr id="56" name="Rectangle 76"/>
          <p:cNvSpPr/>
          <p:nvPr/>
        </p:nvSpPr>
        <p:spPr>
          <a:xfrm>
            <a:off x="6591280" y="3650683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13</a:t>
            </a:r>
            <a:endParaRPr lang="en-US" sz="800" dirty="0"/>
          </a:p>
        </p:txBody>
      </p:sp>
      <p:sp>
        <p:nvSpPr>
          <p:cNvPr id="57" name="Rectangle 76"/>
          <p:cNvSpPr/>
          <p:nvPr/>
        </p:nvSpPr>
        <p:spPr>
          <a:xfrm>
            <a:off x="6589999" y="399023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14</a:t>
            </a:r>
            <a:endParaRPr lang="en-US" sz="800" dirty="0"/>
          </a:p>
        </p:txBody>
      </p:sp>
      <p:sp>
        <p:nvSpPr>
          <p:cNvPr id="58" name="Rectangle 76"/>
          <p:cNvSpPr/>
          <p:nvPr/>
        </p:nvSpPr>
        <p:spPr>
          <a:xfrm>
            <a:off x="6589999" y="433809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15</a:t>
            </a:r>
            <a:endParaRPr lang="en-US" sz="800" dirty="0"/>
          </a:p>
        </p:txBody>
      </p:sp>
      <p:sp>
        <p:nvSpPr>
          <p:cNvPr id="59" name="Rectangle 76"/>
          <p:cNvSpPr/>
          <p:nvPr/>
        </p:nvSpPr>
        <p:spPr>
          <a:xfrm>
            <a:off x="6589999" y="4676685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16</a:t>
            </a:r>
            <a:endParaRPr lang="en-US" sz="800" dirty="0"/>
          </a:p>
        </p:txBody>
      </p:sp>
      <p:sp>
        <p:nvSpPr>
          <p:cNvPr id="60" name="Rectangle 76"/>
          <p:cNvSpPr/>
          <p:nvPr/>
        </p:nvSpPr>
        <p:spPr>
          <a:xfrm>
            <a:off x="5268354" y="302948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17</a:t>
            </a:r>
            <a:endParaRPr lang="en-US" sz="800" dirty="0"/>
          </a:p>
        </p:txBody>
      </p:sp>
      <p:sp>
        <p:nvSpPr>
          <p:cNvPr id="61" name="Rectangle 76"/>
          <p:cNvSpPr/>
          <p:nvPr/>
        </p:nvSpPr>
        <p:spPr>
          <a:xfrm>
            <a:off x="5269635" y="336034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18</a:t>
            </a:r>
            <a:endParaRPr lang="en-US" sz="800" dirty="0"/>
          </a:p>
        </p:txBody>
      </p:sp>
      <p:sp>
        <p:nvSpPr>
          <p:cNvPr id="62" name="Rectangle 76"/>
          <p:cNvSpPr/>
          <p:nvPr/>
        </p:nvSpPr>
        <p:spPr>
          <a:xfrm>
            <a:off x="5268354" y="3681605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19</a:t>
            </a:r>
            <a:endParaRPr lang="en-US" sz="800" dirty="0"/>
          </a:p>
        </p:txBody>
      </p:sp>
      <p:sp>
        <p:nvSpPr>
          <p:cNvPr id="63" name="Rectangle 76"/>
          <p:cNvSpPr/>
          <p:nvPr/>
        </p:nvSpPr>
        <p:spPr>
          <a:xfrm>
            <a:off x="5268354" y="4033973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20</a:t>
            </a:r>
            <a:endParaRPr lang="en-US" sz="800" dirty="0"/>
          </a:p>
        </p:txBody>
      </p:sp>
      <p:sp>
        <p:nvSpPr>
          <p:cNvPr id="64" name="Rectangle 76"/>
          <p:cNvSpPr/>
          <p:nvPr/>
        </p:nvSpPr>
        <p:spPr>
          <a:xfrm>
            <a:off x="5268354" y="438634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21</a:t>
            </a:r>
            <a:endParaRPr lang="en-US" sz="800" dirty="0"/>
          </a:p>
        </p:txBody>
      </p:sp>
      <p:sp>
        <p:nvSpPr>
          <p:cNvPr id="65" name="Rectangle 76"/>
          <p:cNvSpPr/>
          <p:nvPr/>
        </p:nvSpPr>
        <p:spPr>
          <a:xfrm>
            <a:off x="5268353" y="468588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22</a:t>
            </a:r>
            <a:endParaRPr lang="en-US" sz="800" dirty="0"/>
          </a:p>
        </p:txBody>
      </p:sp>
      <p:graphicFrame>
        <p:nvGraphicFramePr>
          <p:cNvPr id="66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64808"/>
              </p:ext>
            </p:extLst>
          </p:nvPr>
        </p:nvGraphicFramePr>
        <p:xfrm>
          <a:off x="7286236" y="3388301"/>
          <a:ext cx="1371600" cy="1850136"/>
        </p:xfrm>
        <a:graphic>
          <a:graphicData uri="http://schemas.openxmlformats.org/drawingml/2006/table">
            <a:tbl>
              <a:tblPr lastCol="1" bandRow="1" bandCol="1">
                <a:tableStyleId>{5A111915-BE36-4E01-A7E5-04B1672EAD32}</a:tableStyleId>
              </a:tblPr>
              <a:tblGrid>
                <a:gridCol w="45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Vedlejší</a:t>
                      </a:r>
                      <a:r>
                        <a:rPr lang="cs-CZ" sz="800" b="1" baseline="0" dirty="0"/>
                        <a:t> stůl č.2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98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12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13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14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15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16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17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9885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18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441340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19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9858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20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79454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21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22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6641"/>
                  </a:ext>
                </a:extLst>
              </a:tr>
            </a:tbl>
          </a:graphicData>
        </a:graphic>
      </p:graphicFrame>
      <p:sp>
        <p:nvSpPr>
          <p:cNvPr id="67" name="Rectangle 76"/>
          <p:cNvSpPr/>
          <p:nvPr/>
        </p:nvSpPr>
        <p:spPr>
          <a:xfrm>
            <a:off x="2719136" y="4988305"/>
            <a:ext cx="360295" cy="215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1000" b="1" dirty="0">
                <a:solidFill>
                  <a:srgbClr val="C00000"/>
                </a:solidFill>
              </a:rPr>
              <a:t>X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68" name="Rectangle 76"/>
          <p:cNvSpPr/>
          <p:nvPr/>
        </p:nvSpPr>
        <p:spPr>
          <a:xfrm>
            <a:off x="3385578" y="2737134"/>
            <a:ext cx="360295" cy="215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1000" b="1" dirty="0">
                <a:solidFill>
                  <a:srgbClr val="C00000"/>
                </a:solidFill>
              </a:rPr>
              <a:t>X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69" name="Rectangle 76"/>
          <p:cNvSpPr/>
          <p:nvPr/>
        </p:nvSpPr>
        <p:spPr>
          <a:xfrm>
            <a:off x="2046927" y="2121725"/>
            <a:ext cx="360295" cy="215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1000" b="1" dirty="0">
                <a:solidFill>
                  <a:srgbClr val="C00000"/>
                </a:solidFill>
              </a:rPr>
              <a:t>X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70" name="Rectangle 76"/>
          <p:cNvSpPr/>
          <p:nvPr/>
        </p:nvSpPr>
        <p:spPr>
          <a:xfrm>
            <a:off x="6589998" y="2127931"/>
            <a:ext cx="360295" cy="215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1000" b="1" dirty="0">
                <a:solidFill>
                  <a:srgbClr val="C00000"/>
                </a:solidFill>
              </a:rPr>
              <a:t>X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75" name="Rectangle 76"/>
          <p:cNvSpPr/>
          <p:nvPr/>
        </p:nvSpPr>
        <p:spPr>
          <a:xfrm>
            <a:off x="5253273" y="2736240"/>
            <a:ext cx="360295" cy="215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1000" b="1" dirty="0">
                <a:solidFill>
                  <a:srgbClr val="C00000"/>
                </a:solidFill>
              </a:rPr>
              <a:t>X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28392" y="4987251"/>
            <a:ext cx="360295" cy="215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1000" b="1" dirty="0">
                <a:solidFill>
                  <a:srgbClr val="C00000"/>
                </a:solidFill>
              </a:rPr>
              <a:t>X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81" name="Rectangle 76"/>
          <p:cNvSpPr/>
          <p:nvPr/>
        </p:nvSpPr>
        <p:spPr>
          <a:xfrm>
            <a:off x="1920428" y="5338063"/>
            <a:ext cx="1525784" cy="2603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1000" b="1" dirty="0">
                <a:solidFill>
                  <a:srgbClr val="C00000"/>
                </a:solidFill>
              </a:rPr>
              <a:t>X</a:t>
            </a:r>
            <a:r>
              <a:rPr lang="cs-CZ" sz="800" dirty="0"/>
              <a:t> - tato místa se neobsazují</a:t>
            </a:r>
            <a:endParaRPr lang="en-US" sz="800" b="1" dirty="0">
              <a:solidFill>
                <a:srgbClr val="C00000"/>
              </a:solidFill>
            </a:endParaRPr>
          </a:p>
        </p:txBody>
      </p:sp>
      <p:sp>
        <p:nvSpPr>
          <p:cNvPr id="82" name="TextovéPole 81"/>
          <p:cNvSpPr txBox="1"/>
          <p:nvPr/>
        </p:nvSpPr>
        <p:spPr>
          <a:xfrm>
            <a:off x="6876256" y="6381328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SvatebníAsistentka.cz</a:t>
            </a:r>
          </a:p>
        </p:txBody>
      </p:sp>
      <p:cxnSp>
        <p:nvCxnSpPr>
          <p:cNvPr id="83" name="Přímá spojnice se šipkou 82"/>
          <p:cNvCxnSpPr/>
          <p:nvPr/>
        </p:nvCxnSpPr>
        <p:spPr>
          <a:xfrm flipH="1" flipV="1">
            <a:off x="4504463" y="6031881"/>
            <a:ext cx="6390" cy="469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4" name="Rectangle 76"/>
          <p:cNvSpPr/>
          <p:nvPr/>
        </p:nvSpPr>
        <p:spPr>
          <a:xfrm>
            <a:off x="3779912" y="6158934"/>
            <a:ext cx="825753" cy="27695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VSTUP DO MÍSTNOSTI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9984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 rot="16200000">
            <a:off x="3655830" y="312722"/>
            <a:ext cx="1688324" cy="3744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25400" algn="ctr" rotWithShape="0">
              <a:prstClr val="black">
                <a:alpha val="17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75853" y="1867406"/>
            <a:ext cx="2446127" cy="879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sz="900" dirty="0"/>
              <a:t>Hlavní stůl</a:t>
            </a:r>
            <a:endParaRPr lang="en-US" sz="900" dirty="0"/>
          </a:p>
        </p:txBody>
      </p:sp>
      <p:sp>
        <p:nvSpPr>
          <p:cNvPr id="73" name="Rectangle 72"/>
          <p:cNvSpPr/>
          <p:nvPr/>
        </p:nvSpPr>
        <p:spPr>
          <a:xfrm>
            <a:off x="4120305" y="1500481"/>
            <a:ext cx="361178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800" dirty="0"/>
              <a:t>Nevěsta</a:t>
            </a:r>
            <a:endParaRPr lang="en-US" sz="800" dirty="0"/>
          </a:p>
        </p:txBody>
      </p:sp>
      <p:sp>
        <p:nvSpPr>
          <p:cNvPr id="74" name="Rectangle 73"/>
          <p:cNvSpPr/>
          <p:nvPr/>
        </p:nvSpPr>
        <p:spPr>
          <a:xfrm>
            <a:off x="4542531" y="150048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Ženich</a:t>
            </a:r>
            <a:endParaRPr lang="en-US" sz="800" dirty="0"/>
          </a:p>
        </p:txBody>
      </p:sp>
      <p:sp>
        <p:nvSpPr>
          <p:cNvPr id="76" name="Rectangle 75"/>
          <p:cNvSpPr/>
          <p:nvPr/>
        </p:nvSpPr>
        <p:spPr>
          <a:xfrm>
            <a:off x="5361685" y="150047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Otec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78" name="Rectangle 77"/>
          <p:cNvSpPr/>
          <p:nvPr/>
        </p:nvSpPr>
        <p:spPr>
          <a:xfrm>
            <a:off x="4952123" y="150047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Matka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79" name="Rectangle 78"/>
          <p:cNvSpPr/>
          <p:nvPr/>
        </p:nvSpPr>
        <p:spPr>
          <a:xfrm>
            <a:off x="3698079" y="150048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Otec ženicha</a:t>
            </a:r>
            <a:endParaRPr lang="en-US" sz="800" dirty="0"/>
          </a:p>
        </p:txBody>
      </p:sp>
      <p:sp>
        <p:nvSpPr>
          <p:cNvPr id="80" name="Rectangle 79"/>
          <p:cNvSpPr/>
          <p:nvPr/>
        </p:nvSpPr>
        <p:spPr>
          <a:xfrm>
            <a:off x="3275853" y="150048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Matka ženicha</a:t>
            </a:r>
            <a:endParaRPr lang="en-US" sz="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844341"/>
              </p:ext>
            </p:extLst>
          </p:nvPr>
        </p:nvGraphicFramePr>
        <p:xfrm>
          <a:off x="539552" y="4112399"/>
          <a:ext cx="1371600" cy="1706118"/>
        </p:xfrm>
        <a:graphic>
          <a:graphicData uri="http://schemas.openxmlformats.org/drawingml/2006/table">
            <a:tbl>
              <a:tblPr lastCol="1" bandRow="1" bandCol="1">
                <a:tableStyleId>{5A111915-BE36-4E01-A7E5-04B1672EAD32}</a:tableStyleId>
              </a:tblPr>
              <a:tblGrid>
                <a:gridCol w="45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Vedlejší</a:t>
                      </a:r>
                      <a:r>
                        <a:rPr lang="cs-CZ" sz="800" b="1" baseline="0" dirty="0"/>
                        <a:t> stůl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98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6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9885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7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441340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8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9858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9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79454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10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-6862" y="-9007"/>
            <a:ext cx="9150862" cy="836339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cs-CZ" dirty="0"/>
              <a:t>Zasedací pořádek písmeno „T“: 24 míst, 2 stoly</a:t>
            </a:r>
            <a:endParaRPr lang="en-US" dirty="0"/>
          </a:p>
        </p:txBody>
      </p:sp>
      <p:sp>
        <p:nvSpPr>
          <p:cNvPr id="34" name="Rectangle 70"/>
          <p:cNvSpPr/>
          <p:nvPr/>
        </p:nvSpPr>
        <p:spPr>
          <a:xfrm>
            <a:off x="3419869" y="2858913"/>
            <a:ext cx="2104216" cy="32800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35" name="Rectangle 74"/>
          <p:cNvSpPr/>
          <p:nvPr/>
        </p:nvSpPr>
        <p:spPr>
          <a:xfrm>
            <a:off x="3621405" y="285153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Děda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36" name="Rectangle 76"/>
          <p:cNvSpPr/>
          <p:nvPr/>
        </p:nvSpPr>
        <p:spPr>
          <a:xfrm>
            <a:off x="3621861" y="3188807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Babička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37" name="Rectangle 71"/>
          <p:cNvSpPr/>
          <p:nvPr/>
        </p:nvSpPr>
        <p:spPr>
          <a:xfrm rot="16200000">
            <a:off x="2955254" y="3845206"/>
            <a:ext cx="3075746" cy="879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sz="900" dirty="0"/>
              <a:t>Vedlejší stůl</a:t>
            </a:r>
            <a:endParaRPr lang="en-US" sz="900" dirty="0"/>
          </a:p>
        </p:txBody>
      </p:sp>
      <p:sp>
        <p:nvSpPr>
          <p:cNvPr id="38" name="Rectangle 76"/>
          <p:cNvSpPr/>
          <p:nvPr/>
        </p:nvSpPr>
        <p:spPr>
          <a:xfrm>
            <a:off x="3621405" y="3526103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Svědek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39" name="Rectangle 76"/>
          <p:cNvSpPr/>
          <p:nvPr/>
        </p:nvSpPr>
        <p:spPr>
          <a:xfrm>
            <a:off x="3622686" y="385525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50" dirty="0"/>
              <a:t>Přítelkyně</a:t>
            </a:r>
            <a:br>
              <a:rPr lang="cs-CZ" sz="650" dirty="0"/>
            </a:br>
            <a:r>
              <a:rPr lang="cs-CZ" sz="650" dirty="0"/>
              <a:t>svědka</a:t>
            </a:r>
            <a:endParaRPr lang="en-US" sz="650" dirty="0"/>
          </a:p>
        </p:txBody>
      </p:sp>
      <p:sp>
        <p:nvSpPr>
          <p:cNvPr id="40" name="Rectangle 76"/>
          <p:cNvSpPr/>
          <p:nvPr/>
        </p:nvSpPr>
        <p:spPr>
          <a:xfrm>
            <a:off x="3621405" y="418918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41" name="Rectangle 76"/>
          <p:cNvSpPr/>
          <p:nvPr/>
        </p:nvSpPr>
        <p:spPr>
          <a:xfrm>
            <a:off x="3622686" y="452004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2</a:t>
            </a:r>
            <a:endParaRPr lang="en-US" sz="800" dirty="0"/>
          </a:p>
        </p:txBody>
      </p:sp>
      <p:sp>
        <p:nvSpPr>
          <p:cNvPr id="42" name="Rectangle 74"/>
          <p:cNvSpPr/>
          <p:nvPr/>
        </p:nvSpPr>
        <p:spPr>
          <a:xfrm>
            <a:off x="4985366" y="285153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Babička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43" name="Rectangle 76"/>
          <p:cNvSpPr/>
          <p:nvPr/>
        </p:nvSpPr>
        <p:spPr>
          <a:xfrm>
            <a:off x="4985822" y="3188807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Děda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44" name="Rectangle 76"/>
          <p:cNvSpPr/>
          <p:nvPr/>
        </p:nvSpPr>
        <p:spPr>
          <a:xfrm>
            <a:off x="4985366" y="3526103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00" dirty="0"/>
              <a:t>Svědkyně</a:t>
            </a:r>
            <a:br>
              <a:rPr lang="cs-CZ" sz="600" dirty="0"/>
            </a:br>
            <a:r>
              <a:rPr lang="cs-CZ" sz="600" dirty="0"/>
              <a:t>nevěsty</a:t>
            </a:r>
            <a:endParaRPr lang="en-US" sz="600" dirty="0"/>
          </a:p>
        </p:txBody>
      </p:sp>
      <p:sp>
        <p:nvSpPr>
          <p:cNvPr id="45" name="Rectangle 76"/>
          <p:cNvSpPr/>
          <p:nvPr/>
        </p:nvSpPr>
        <p:spPr>
          <a:xfrm>
            <a:off x="4986647" y="385525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00" dirty="0"/>
              <a:t>Přítel</a:t>
            </a:r>
            <a:br>
              <a:rPr lang="cs-CZ" sz="600" dirty="0"/>
            </a:br>
            <a:r>
              <a:rPr lang="cs-CZ" sz="600" dirty="0"/>
              <a:t>svědkyně</a:t>
            </a:r>
            <a:endParaRPr lang="en-US" sz="600" dirty="0"/>
          </a:p>
        </p:txBody>
      </p:sp>
      <p:sp>
        <p:nvSpPr>
          <p:cNvPr id="46" name="Rectangle 76"/>
          <p:cNvSpPr/>
          <p:nvPr/>
        </p:nvSpPr>
        <p:spPr>
          <a:xfrm>
            <a:off x="4985366" y="418918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6</a:t>
            </a:r>
            <a:endParaRPr lang="en-US" sz="800" dirty="0"/>
          </a:p>
        </p:txBody>
      </p:sp>
      <p:sp>
        <p:nvSpPr>
          <p:cNvPr id="47" name="Rectangle 76"/>
          <p:cNvSpPr/>
          <p:nvPr/>
        </p:nvSpPr>
        <p:spPr>
          <a:xfrm>
            <a:off x="4986647" y="452004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7</a:t>
            </a:r>
            <a:endParaRPr lang="en-US" sz="800" dirty="0"/>
          </a:p>
        </p:txBody>
      </p:sp>
      <p:sp>
        <p:nvSpPr>
          <p:cNvPr id="48" name="Rectangle 76"/>
          <p:cNvSpPr/>
          <p:nvPr/>
        </p:nvSpPr>
        <p:spPr>
          <a:xfrm>
            <a:off x="3621405" y="485960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3</a:t>
            </a:r>
            <a:endParaRPr lang="en-US" sz="800" dirty="0"/>
          </a:p>
        </p:txBody>
      </p:sp>
      <p:sp>
        <p:nvSpPr>
          <p:cNvPr id="49" name="Rectangle 76"/>
          <p:cNvSpPr/>
          <p:nvPr/>
        </p:nvSpPr>
        <p:spPr>
          <a:xfrm>
            <a:off x="3621405" y="5207455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4</a:t>
            </a:r>
            <a:endParaRPr lang="en-US" sz="800" dirty="0"/>
          </a:p>
        </p:txBody>
      </p:sp>
      <p:sp>
        <p:nvSpPr>
          <p:cNvPr id="50" name="Rectangle 76"/>
          <p:cNvSpPr/>
          <p:nvPr/>
        </p:nvSpPr>
        <p:spPr>
          <a:xfrm>
            <a:off x="3621405" y="554604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5</a:t>
            </a:r>
            <a:endParaRPr lang="en-US" sz="800" dirty="0"/>
          </a:p>
        </p:txBody>
      </p:sp>
      <p:sp>
        <p:nvSpPr>
          <p:cNvPr id="51" name="Rectangle 76"/>
          <p:cNvSpPr/>
          <p:nvPr/>
        </p:nvSpPr>
        <p:spPr>
          <a:xfrm>
            <a:off x="4985366" y="4841310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8</a:t>
            </a:r>
            <a:endParaRPr lang="en-US" sz="800" dirty="0"/>
          </a:p>
        </p:txBody>
      </p:sp>
      <p:sp>
        <p:nvSpPr>
          <p:cNvPr id="52" name="Rectangle 76"/>
          <p:cNvSpPr/>
          <p:nvPr/>
        </p:nvSpPr>
        <p:spPr>
          <a:xfrm>
            <a:off x="4985366" y="519367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9</a:t>
            </a:r>
            <a:endParaRPr lang="en-US" sz="800" dirty="0"/>
          </a:p>
        </p:txBody>
      </p:sp>
      <p:sp>
        <p:nvSpPr>
          <p:cNvPr id="53" name="Rectangle 76"/>
          <p:cNvSpPr/>
          <p:nvPr/>
        </p:nvSpPr>
        <p:spPr>
          <a:xfrm>
            <a:off x="4985366" y="5546047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10</a:t>
            </a:r>
            <a:endParaRPr lang="en-US" sz="8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6876256" y="6381328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SvatebníAsistentka.cz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 flipV="1">
            <a:off x="4504463" y="6238837"/>
            <a:ext cx="6390" cy="469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" name="Rectangle 76"/>
          <p:cNvSpPr/>
          <p:nvPr/>
        </p:nvSpPr>
        <p:spPr>
          <a:xfrm>
            <a:off x="3716778" y="6365890"/>
            <a:ext cx="825753" cy="27695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VSTUP DO MÍSTNOSTI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4663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279167"/>
              </p:ext>
            </p:extLst>
          </p:nvPr>
        </p:nvGraphicFramePr>
        <p:xfrm>
          <a:off x="611560" y="2751323"/>
          <a:ext cx="1371600" cy="2282190"/>
        </p:xfrm>
        <a:graphic>
          <a:graphicData uri="http://schemas.openxmlformats.org/drawingml/2006/table">
            <a:tbl>
              <a:tblPr lastCol="1" bandRow="1" bandCol="1">
                <a:tableStyleId>{5A111915-BE36-4E01-A7E5-04B1672EAD32}</a:tableStyleId>
              </a:tblPr>
              <a:tblGrid>
                <a:gridCol w="45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Hlavní stůl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98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6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9885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7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441340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8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9858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9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79454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10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11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48782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12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28399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13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99724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cs-CZ" sz="800" dirty="0"/>
                        <a:t>14</a:t>
                      </a:r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817612"/>
                  </a:ext>
                </a:extLst>
              </a:tr>
            </a:tbl>
          </a:graphicData>
        </a:graphic>
      </p:graphicFrame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-6862" y="-9007"/>
            <a:ext cx="9150862" cy="836339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cs-CZ" dirty="0"/>
              <a:t>Zasedací pořádek písmeno „I“: 26 míst pro hosty, 1 stůl</a:t>
            </a:r>
            <a:endParaRPr lang="en-US" dirty="0"/>
          </a:p>
        </p:txBody>
      </p:sp>
      <p:sp>
        <p:nvSpPr>
          <p:cNvPr id="34" name="Rectangle 70"/>
          <p:cNvSpPr/>
          <p:nvPr/>
        </p:nvSpPr>
        <p:spPr>
          <a:xfrm>
            <a:off x="3505727" y="1412777"/>
            <a:ext cx="2018357" cy="47261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35" name="Rectangle 74"/>
          <p:cNvSpPr/>
          <p:nvPr/>
        </p:nvSpPr>
        <p:spPr>
          <a:xfrm>
            <a:off x="4990679" y="260732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Děda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36" name="Rectangle 76"/>
          <p:cNvSpPr/>
          <p:nvPr/>
        </p:nvSpPr>
        <p:spPr>
          <a:xfrm>
            <a:off x="4982381" y="226884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Babička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37" name="Rectangle 71"/>
          <p:cNvSpPr/>
          <p:nvPr/>
        </p:nvSpPr>
        <p:spPr>
          <a:xfrm rot="16200000">
            <a:off x="2251697" y="3397477"/>
            <a:ext cx="4482866" cy="879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sz="900" dirty="0"/>
              <a:t>Hlavní stůl</a:t>
            </a:r>
            <a:endParaRPr lang="en-US" sz="900" dirty="0"/>
          </a:p>
        </p:txBody>
      </p:sp>
      <p:sp>
        <p:nvSpPr>
          <p:cNvPr id="38" name="Rectangle 76"/>
          <p:cNvSpPr/>
          <p:nvPr/>
        </p:nvSpPr>
        <p:spPr>
          <a:xfrm>
            <a:off x="3621405" y="3526103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Svědek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39" name="Rectangle 76"/>
          <p:cNvSpPr/>
          <p:nvPr/>
        </p:nvSpPr>
        <p:spPr>
          <a:xfrm>
            <a:off x="3628485" y="321369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50" dirty="0"/>
              <a:t>Přítelkyně</a:t>
            </a:r>
            <a:br>
              <a:rPr lang="cs-CZ" sz="650" dirty="0"/>
            </a:br>
            <a:r>
              <a:rPr lang="cs-CZ" sz="650" dirty="0"/>
              <a:t>svědka</a:t>
            </a:r>
            <a:endParaRPr lang="en-US" sz="650" dirty="0"/>
          </a:p>
        </p:txBody>
      </p:sp>
      <p:sp>
        <p:nvSpPr>
          <p:cNvPr id="40" name="Rectangle 76"/>
          <p:cNvSpPr/>
          <p:nvPr/>
        </p:nvSpPr>
        <p:spPr>
          <a:xfrm>
            <a:off x="4979837" y="193744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41" name="Rectangle 76"/>
          <p:cNvSpPr/>
          <p:nvPr/>
        </p:nvSpPr>
        <p:spPr>
          <a:xfrm>
            <a:off x="4979837" y="159597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2</a:t>
            </a:r>
            <a:endParaRPr lang="en-US" sz="800" dirty="0"/>
          </a:p>
        </p:txBody>
      </p:sp>
      <p:sp>
        <p:nvSpPr>
          <p:cNvPr id="42" name="Rectangle 74"/>
          <p:cNvSpPr/>
          <p:nvPr/>
        </p:nvSpPr>
        <p:spPr>
          <a:xfrm>
            <a:off x="4984168" y="481747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Babička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43" name="Rectangle 76"/>
          <p:cNvSpPr/>
          <p:nvPr/>
        </p:nvSpPr>
        <p:spPr>
          <a:xfrm>
            <a:off x="4979838" y="5140540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Děda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44" name="Rectangle 76"/>
          <p:cNvSpPr/>
          <p:nvPr/>
        </p:nvSpPr>
        <p:spPr>
          <a:xfrm>
            <a:off x="3621405" y="386565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00" dirty="0"/>
              <a:t>Svědkyně</a:t>
            </a:r>
            <a:br>
              <a:rPr lang="cs-CZ" sz="600" dirty="0"/>
            </a:br>
            <a:r>
              <a:rPr lang="cs-CZ" sz="600" dirty="0"/>
              <a:t>nevěsty</a:t>
            </a:r>
            <a:endParaRPr lang="en-US" sz="600" dirty="0"/>
          </a:p>
        </p:txBody>
      </p:sp>
      <p:sp>
        <p:nvSpPr>
          <p:cNvPr id="45" name="Rectangle 76"/>
          <p:cNvSpPr/>
          <p:nvPr/>
        </p:nvSpPr>
        <p:spPr>
          <a:xfrm>
            <a:off x="3621405" y="419165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00" dirty="0"/>
              <a:t>Přítel</a:t>
            </a:r>
            <a:br>
              <a:rPr lang="cs-CZ" sz="600" dirty="0"/>
            </a:br>
            <a:r>
              <a:rPr lang="cs-CZ" sz="600" dirty="0"/>
              <a:t>svědkyně</a:t>
            </a:r>
            <a:endParaRPr lang="en-US" sz="600" dirty="0"/>
          </a:p>
        </p:txBody>
      </p:sp>
      <p:sp>
        <p:nvSpPr>
          <p:cNvPr id="46" name="Rectangle 76"/>
          <p:cNvSpPr/>
          <p:nvPr/>
        </p:nvSpPr>
        <p:spPr>
          <a:xfrm>
            <a:off x="3619605" y="259729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6</a:t>
            </a:r>
            <a:endParaRPr lang="en-US" sz="800" dirty="0"/>
          </a:p>
        </p:txBody>
      </p:sp>
      <p:sp>
        <p:nvSpPr>
          <p:cNvPr id="47" name="Rectangle 76"/>
          <p:cNvSpPr/>
          <p:nvPr/>
        </p:nvSpPr>
        <p:spPr>
          <a:xfrm>
            <a:off x="3619605" y="290543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7</a:t>
            </a:r>
            <a:endParaRPr lang="en-US" sz="800" dirty="0"/>
          </a:p>
        </p:txBody>
      </p:sp>
      <p:sp>
        <p:nvSpPr>
          <p:cNvPr id="48" name="Rectangle 76"/>
          <p:cNvSpPr/>
          <p:nvPr/>
        </p:nvSpPr>
        <p:spPr>
          <a:xfrm>
            <a:off x="3619605" y="1595973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3</a:t>
            </a:r>
            <a:endParaRPr lang="en-US" sz="800" dirty="0"/>
          </a:p>
        </p:txBody>
      </p:sp>
      <p:sp>
        <p:nvSpPr>
          <p:cNvPr id="49" name="Rectangle 76"/>
          <p:cNvSpPr/>
          <p:nvPr/>
        </p:nvSpPr>
        <p:spPr>
          <a:xfrm>
            <a:off x="3619605" y="194642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4</a:t>
            </a:r>
            <a:endParaRPr lang="en-US" sz="800" dirty="0"/>
          </a:p>
        </p:txBody>
      </p:sp>
      <p:sp>
        <p:nvSpPr>
          <p:cNvPr id="50" name="Rectangle 76"/>
          <p:cNvSpPr/>
          <p:nvPr/>
        </p:nvSpPr>
        <p:spPr>
          <a:xfrm>
            <a:off x="3619605" y="226498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5</a:t>
            </a:r>
            <a:endParaRPr lang="en-US" sz="800" dirty="0"/>
          </a:p>
        </p:txBody>
      </p:sp>
      <p:sp>
        <p:nvSpPr>
          <p:cNvPr id="33" name="Rectangle 73"/>
          <p:cNvSpPr/>
          <p:nvPr/>
        </p:nvSpPr>
        <p:spPr>
          <a:xfrm>
            <a:off x="4985366" y="386291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Ženich</a:t>
            </a:r>
            <a:endParaRPr lang="en-US" sz="800" dirty="0"/>
          </a:p>
        </p:txBody>
      </p:sp>
      <p:sp>
        <p:nvSpPr>
          <p:cNvPr id="54" name="Rectangle 72"/>
          <p:cNvSpPr/>
          <p:nvPr/>
        </p:nvSpPr>
        <p:spPr>
          <a:xfrm>
            <a:off x="4989796" y="3524763"/>
            <a:ext cx="361178" cy="299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800" dirty="0"/>
              <a:t>Nevěsta</a:t>
            </a:r>
            <a:endParaRPr lang="en-US" sz="800" dirty="0"/>
          </a:p>
        </p:txBody>
      </p:sp>
      <p:sp>
        <p:nvSpPr>
          <p:cNvPr id="55" name="Rectangle 78"/>
          <p:cNvSpPr/>
          <p:nvPr/>
        </p:nvSpPr>
        <p:spPr>
          <a:xfrm>
            <a:off x="4993040" y="3222437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Otec ženicha</a:t>
            </a:r>
            <a:endParaRPr lang="en-US" sz="800" dirty="0"/>
          </a:p>
        </p:txBody>
      </p:sp>
      <p:sp>
        <p:nvSpPr>
          <p:cNvPr id="56" name="Rectangle 79"/>
          <p:cNvSpPr/>
          <p:nvPr/>
        </p:nvSpPr>
        <p:spPr>
          <a:xfrm>
            <a:off x="5001339" y="291487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Matka ženicha</a:t>
            </a:r>
            <a:endParaRPr lang="en-US" sz="800" dirty="0"/>
          </a:p>
        </p:txBody>
      </p:sp>
      <p:sp>
        <p:nvSpPr>
          <p:cNvPr id="58" name="Rectangle 77"/>
          <p:cNvSpPr/>
          <p:nvPr/>
        </p:nvSpPr>
        <p:spPr>
          <a:xfrm>
            <a:off x="4983743" y="419431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Matka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59" name="Rectangle 75"/>
          <p:cNvSpPr/>
          <p:nvPr/>
        </p:nvSpPr>
        <p:spPr>
          <a:xfrm>
            <a:off x="4982382" y="450991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Otec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60" name="Rectangle 76"/>
          <p:cNvSpPr/>
          <p:nvPr/>
        </p:nvSpPr>
        <p:spPr>
          <a:xfrm>
            <a:off x="3628485" y="549080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11</a:t>
            </a:r>
            <a:endParaRPr lang="en-US" sz="800" dirty="0"/>
          </a:p>
        </p:txBody>
      </p:sp>
      <p:sp>
        <p:nvSpPr>
          <p:cNvPr id="61" name="Rectangle 76"/>
          <p:cNvSpPr/>
          <p:nvPr/>
        </p:nvSpPr>
        <p:spPr>
          <a:xfrm>
            <a:off x="3628485" y="580187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12</a:t>
            </a:r>
            <a:endParaRPr lang="en-US" sz="800" dirty="0"/>
          </a:p>
        </p:txBody>
      </p:sp>
      <p:sp>
        <p:nvSpPr>
          <p:cNvPr id="62" name="Rectangle 76"/>
          <p:cNvSpPr/>
          <p:nvPr/>
        </p:nvSpPr>
        <p:spPr>
          <a:xfrm>
            <a:off x="3619605" y="450905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8</a:t>
            </a:r>
            <a:endParaRPr lang="en-US" sz="800" dirty="0"/>
          </a:p>
        </p:txBody>
      </p:sp>
      <p:sp>
        <p:nvSpPr>
          <p:cNvPr id="63" name="Rectangle 76"/>
          <p:cNvSpPr/>
          <p:nvPr/>
        </p:nvSpPr>
        <p:spPr>
          <a:xfrm>
            <a:off x="3619605" y="485101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9</a:t>
            </a:r>
            <a:endParaRPr lang="en-US" sz="800" dirty="0"/>
          </a:p>
        </p:txBody>
      </p:sp>
      <p:sp>
        <p:nvSpPr>
          <p:cNvPr id="64" name="Rectangle 76"/>
          <p:cNvSpPr/>
          <p:nvPr/>
        </p:nvSpPr>
        <p:spPr>
          <a:xfrm>
            <a:off x="3619605" y="516840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10</a:t>
            </a:r>
            <a:endParaRPr lang="en-US" sz="800" dirty="0"/>
          </a:p>
        </p:txBody>
      </p:sp>
      <p:sp>
        <p:nvSpPr>
          <p:cNvPr id="68" name="Rectangle 76"/>
          <p:cNvSpPr/>
          <p:nvPr/>
        </p:nvSpPr>
        <p:spPr>
          <a:xfrm>
            <a:off x="4979837" y="580357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13</a:t>
            </a:r>
            <a:endParaRPr lang="en-US" sz="800" dirty="0"/>
          </a:p>
        </p:txBody>
      </p:sp>
      <p:sp>
        <p:nvSpPr>
          <p:cNvPr id="69" name="Rectangle 76"/>
          <p:cNvSpPr/>
          <p:nvPr/>
        </p:nvSpPr>
        <p:spPr>
          <a:xfrm>
            <a:off x="4979837" y="5462095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14</a:t>
            </a:r>
            <a:endParaRPr lang="en-US" sz="800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411760" y="3862919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0" name="Rectangle 76"/>
          <p:cNvSpPr/>
          <p:nvPr/>
        </p:nvSpPr>
        <p:spPr>
          <a:xfrm>
            <a:off x="2378095" y="3584089"/>
            <a:ext cx="825753" cy="27695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VSTUP DO MÍSTNOSTI</a:t>
            </a:r>
            <a:endParaRPr lang="en-US" sz="800" dirty="0"/>
          </a:p>
        </p:txBody>
      </p:sp>
      <p:sp>
        <p:nvSpPr>
          <p:cNvPr id="75" name="TextovéPole 74"/>
          <p:cNvSpPr txBox="1"/>
          <p:nvPr/>
        </p:nvSpPr>
        <p:spPr>
          <a:xfrm>
            <a:off x="6876256" y="6381328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SvatebníAsistentka.cz</a:t>
            </a:r>
          </a:p>
        </p:txBody>
      </p:sp>
      <p:cxnSp>
        <p:nvCxnSpPr>
          <p:cNvPr id="51" name="Přímá spojnice se šipkou 50"/>
          <p:cNvCxnSpPr/>
          <p:nvPr/>
        </p:nvCxnSpPr>
        <p:spPr>
          <a:xfrm flipH="1" flipV="1">
            <a:off x="4495589" y="6251874"/>
            <a:ext cx="6390" cy="469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Rectangle 76"/>
          <p:cNvSpPr/>
          <p:nvPr/>
        </p:nvSpPr>
        <p:spPr>
          <a:xfrm>
            <a:off x="3746247" y="6378927"/>
            <a:ext cx="825753" cy="27695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VSTUP DO MÍSTNOSTI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7276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 rot="16200000">
            <a:off x="3655830" y="312722"/>
            <a:ext cx="1688324" cy="37444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25400" algn="ctr" rotWithShape="0">
              <a:prstClr val="black">
                <a:alpha val="17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75853" y="1867406"/>
            <a:ext cx="2446127" cy="879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sz="900" dirty="0"/>
              <a:t>Hlavní stůl</a:t>
            </a:r>
            <a:endParaRPr lang="en-US" sz="900" dirty="0"/>
          </a:p>
        </p:txBody>
      </p:sp>
      <p:sp>
        <p:nvSpPr>
          <p:cNvPr id="73" name="Rectangle 72"/>
          <p:cNvSpPr/>
          <p:nvPr/>
        </p:nvSpPr>
        <p:spPr>
          <a:xfrm>
            <a:off x="4120305" y="1500481"/>
            <a:ext cx="361178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800" dirty="0"/>
              <a:t>Nevěsta</a:t>
            </a:r>
            <a:endParaRPr lang="en-US" sz="800" dirty="0"/>
          </a:p>
        </p:txBody>
      </p:sp>
      <p:sp>
        <p:nvSpPr>
          <p:cNvPr id="74" name="Rectangle 73"/>
          <p:cNvSpPr/>
          <p:nvPr/>
        </p:nvSpPr>
        <p:spPr>
          <a:xfrm>
            <a:off x="4542531" y="150048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Ženich</a:t>
            </a:r>
            <a:endParaRPr lang="en-US" sz="800" dirty="0"/>
          </a:p>
        </p:txBody>
      </p:sp>
      <p:sp>
        <p:nvSpPr>
          <p:cNvPr id="76" name="Rectangle 75"/>
          <p:cNvSpPr/>
          <p:nvPr/>
        </p:nvSpPr>
        <p:spPr>
          <a:xfrm>
            <a:off x="5361685" y="150047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Otec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78" name="Rectangle 77"/>
          <p:cNvSpPr/>
          <p:nvPr/>
        </p:nvSpPr>
        <p:spPr>
          <a:xfrm>
            <a:off x="4952123" y="1500479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Matka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79" name="Rectangle 78"/>
          <p:cNvSpPr/>
          <p:nvPr/>
        </p:nvSpPr>
        <p:spPr>
          <a:xfrm>
            <a:off x="3698079" y="150048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Otec ženicha</a:t>
            </a:r>
            <a:endParaRPr lang="en-US" sz="800" dirty="0"/>
          </a:p>
        </p:txBody>
      </p:sp>
      <p:sp>
        <p:nvSpPr>
          <p:cNvPr id="80" name="Rectangle 79"/>
          <p:cNvSpPr/>
          <p:nvPr/>
        </p:nvSpPr>
        <p:spPr>
          <a:xfrm>
            <a:off x="3275853" y="1500482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Matka ženicha</a:t>
            </a:r>
            <a:endParaRPr lang="en-US" sz="800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-6862" y="-9007"/>
            <a:ext cx="9150862" cy="836339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cs-CZ" dirty="0"/>
              <a:t>Kombinovaný zasedací pořádek: 40 míst, 4 stoly</a:t>
            </a:r>
            <a:endParaRPr lang="en-US" dirty="0"/>
          </a:p>
        </p:txBody>
      </p:sp>
      <p:sp>
        <p:nvSpPr>
          <p:cNvPr id="34" name="Rectangle 70"/>
          <p:cNvSpPr/>
          <p:nvPr/>
        </p:nvSpPr>
        <p:spPr>
          <a:xfrm>
            <a:off x="3419869" y="2858913"/>
            <a:ext cx="2104216" cy="32800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35" name="Rectangle 74"/>
          <p:cNvSpPr/>
          <p:nvPr/>
        </p:nvSpPr>
        <p:spPr>
          <a:xfrm>
            <a:off x="3621405" y="285153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Děda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36" name="Rectangle 76"/>
          <p:cNvSpPr/>
          <p:nvPr/>
        </p:nvSpPr>
        <p:spPr>
          <a:xfrm>
            <a:off x="3621861" y="3188807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Babička</a:t>
            </a:r>
            <a:br>
              <a:rPr lang="cs-CZ" sz="800" dirty="0"/>
            </a:br>
            <a:r>
              <a:rPr lang="cs-CZ" sz="800" dirty="0"/>
              <a:t>nevěsty</a:t>
            </a:r>
            <a:endParaRPr lang="en-US" sz="800" dirty="0"/>
          </a:p>
        </p:txBody>
      </p:sp>
      <p:sp>
        <p:nvSpPr>
          <p:cNvPr id="37" name="Rectangle 71"/>
          <p:cNvSpPr/>
          <p:nvPr/>
        </p:nvSpPr>
        <p:spPr>
          <a:xfrm rot="16200000">
            <a:off x="2955254" y="3845206"/>
            <a:ext cx="3075746" cy="879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sz="900" dirty="0"/>
              <a:t>Vedlejší stůl</a:t>
            </a:r>
            <a:endParaRPr lang="en-US" sz="900" dirty="0"/>
          </a:p>
        </p:txBody>
      </p:sp>
      <p:sp>
        <p:nvSpPr>
          <p:cNvPr id="38" name="Rectangle 76"/>
          <p:cNvSpPr/>
          <p:nvPr/>
        </p:nvSpPr>
        <p:spPr>
          <a:xfrm>
            <a:off x="3621405" y="3526103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Svědek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39" name="Rectangle 76"/>
          <p:cNvSpPr/>
          <p:nvPr/>
        </p:nvSpPr>
        <p:spPr>
          <a:xfrm>
            <a:off x="3622686" y="385525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50" dirty="0"/>
              <a:t>Přítelkyně</a:t>
            </a:r>
            <a:br>
              <a:rPr lang="cs-CZ" sz="650" dirty="0"/>
            </a:br>
            <a:r>
              <a:rPr lang="cs-CZ" sz="650" dirty="0"/>
              <a:t>svědka</a:t>
            </a:r>
            <a:endParaRPr lang="en-US" sz="650" dirty="0"/>
          </a:p>
        </p:txBody>
      </p:sp>
      <p:sp>
        <p:nvSpPr>
          <p:cNvPr id="40" name="Rectangle 76"/>
          <p:cNvSpPr/>
          <p:nvPr/>
        </p:nvSpPr>
        <p:spPr>
          <a:xfrm>
            <a:off x="3621405" y="418918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</a:t>
            </a:r>
            <a:endParaRPr lang="en-US" sz="800" dirty="0"/>
          </a:p>
        </p:txBody>
      </p:sp>
      <p:sp>
        <p:nvSpPr>
          <p:cNvPr id="41" name="Rectangle 76"/>
          <p:cNvSpPr/>
          <p:nvPr/>
        </p:nvSpPr>
        <p:spPr>
          <a:xfrm>
            <a:off x="3622686" y="452004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2</a:t>
            </a:r>
            <a:endParaRPr lang="en-US" sz="800" dirty="0"/>
          </a:p>
        </p:txBody>
      </p:sp>
      <p:sp>
        <p:nvSpPr>
          <p:cNvPr id="42" name="Rectangle 74"/>
          <p:cNvSpPr/>
          <p:nvPr/>
        </p:nvSpPr>
        <p:spPr>
          <a:xfrm>
            <a:off x="4985366" y="285153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Babička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43" name="Rectangle 76"/>
          <p:cNvSpPr/>
          <p:nvPr/>
        </p:nvSpPr>
        <p:spPr>
          <a:xfrm>
            <a:off x="4985822" y="3188807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Děda</a:t>
            </a:r>
            <a:br>
              <a:rPr lang="cs-CZ" sz="800" dirty="0"/>
            </a:br>
            <a:r>
              <a:rPr lang="cs-CZ" sz="800" dirty="0"/>
              <a:t>ženicha</a:t>
            </a:r>
            <a:endParaRPr lang="en-US" sz="800" dirty="0"/>
          </a:p>
        </p:txBody>
      </p:sp>
      <p:sp>
        <p:nvSpPr>
          <p:cNvPr id="44" name="Rectangle 76"/>
          <p:cNvSpPr/>
          <p:nvPr/>
        </p:nvSpPr>
        <p:spPr>
          <a:xfrm>
            <a:off x="4985366" y="3526103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00" dirty="0"/>
              <a:t>Svědkyně</a:t>
            </a:r>
            <a:br>
              <a:rPr lang="cs-CZ" sz="600" dirty="0"/>
            </a:br>
            <a:r>
              <a:rPr lang="cs-CZ" sz="600" dirty="0"/>
              <a:t>nevěsty</a:t>
            </a:r>
            <a:endParaRPr lang="en-US" sz="600" dirty="0"/>
          </a:p>
        </p:txBody>
      </p:sp>
      <p:sp>
        <p:nvSpPr>
          <p:cNvPr id="45" name="Rectangle 76"/>
          <p:cNvSpPr/>
          <p:nvPr/>
        </p:nvSpPr>
        <p:spPr>
          <a:xfrm>
            <a:off x="4986647" y="385525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600" dirty="0"/>
              <a:t>Přítel</a:t>
            </a:r>
            <a:br>
              <a:rPr lang="cs-CZ" sz="600" dirty="0"/>
            </a:br>
            <a:r>
              <a:rPr lang="cs-CZ" sz="600" dirty="0"/>
              <a:t>svědkyně</a:t>
            </a:r>
            <a:endParaRPr lang="en-US" sz="600" dirty="0"/>
          </a:p>
        </p:txBody>
      </p:sp>
      <p:sp>
        <p:nvSpPr>
          <p:cNvPr id="46" name="Rectangle 76"/>
          <p:cNvSpPr/>
          <p:nvPr/>
        </p:nvSpPr>
        <p:spPr>
          <a:xfrm>
            <a:off x="4985366" y="418918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6</a:t>
            </a:r>
            <a:endParaRPr lang="en-US" sz="800" dirty="0"/>
          </a:p>
        </p:txBody>
      </p:sp>
      <p:sp>
        <p:nvSpPr>
          <p:cNvPr id="47" name="Rectangle 76"/>
          <p:cNvSpPr/>
          <p:nvPr/>
        </p:nvSpPr>
        <p:spPr>
          <a:xfrm>
            <a:off x="4986647" y="4520046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7</a:t>
            </a:r>
            <a:endParaRPr lang="en-US" sz="800" dirty="0"/>
          </a:p>
        </p:txBody>
      </p:sp>
      <p:sp>
        <p:nvSpPr>
          <p:cNvPr id="48" name="Rectangle 76"/>
          <p:cNvSpPr/>
          <p:nvPr/>
        </p:nvSpPr>
        <p:spPr>
          <a:xfrm>
            <a:off x="3621405" y="4859601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3</a:t>
            </a:r>
            <a:endParaRPr lang="en-US" sz="800" dirty="0"/>
          </a:p>
        </p:txBody>
      </p:sp>
      <p:sp>
        <p:nvSpPr>
          <p:cNvPr id="49" name="Rectangle 76"/>
          <p:cNvSpPr/>
          <p:nvPr/>
        </p:nvSpPr>
        <p:spPr>
          <a:xfrm>
            <a:off x="3621405" y="5207455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4</a:t>
            </a:r>
            <a:endParaRPr lang="en-US" sz="800" dirty="0"/>
          </a:p>
        </p:txBody>
      </p:sp>
      <p:sp>
        <p:nvSpPr>
          <p:cNvPr id="50" name="Rectangle 76"/>
          <p:cNvSpPr/>
          <p:nvPr/>
        </p:nvSpPr>
        <p:spPr>
          <a:xfrm>
            <a:off x="3621405" y="554604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5</a:t>
            </a:r>
            <a:endParaRPr lang="en-US" sz="800" dirty="0"/>
          </a:p>
        </p:txBody>
      </p:sp>
      <p:sp>
        <p:nvSpPr>
          <p:cNvPr id="51" name="Rectangle 76"/>
          <p:cNvSpPr/>
          <p:nvPr/>
        </p:nvSpPr>
        <p:spPr>
          <a:xfrm>
            <a:off x="4985366" y="4841310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8</a:t>
            </a:r>
            <a:endParaRPr lang="en-US" sz="800" dirty="0"/>
          </a:p>
        </p:txBody>
      </p:sp>
      <p:sp>
        <p:nvSpPr>
          <p:cNvPr id="52" name="Rectangle 76"/>
          <p:cNvSpPr/>
          <p:nvPr/>
        </p:nvSpPr>
        <p:spPr>
          <a:xfrm>
            <a:off x="4985366" y="5193678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9</a:t>
            </a:r>
            <a:endParaRPr lang="en-US" sz="800" dirty="0"/>
          </a:p>
        </p:txBody>
      </p:sp>
      <p:sp>
        <p:nvSpPr>
          <p:cNvPr id="53" name="Rectangle 76"/>
          <p:cNvSpPr/>
          <p:nvPr/>
        </p:nvSpPr>
        <p:spPr>
          <a:xfrm>
            <a:off x="4985366" y="5546047"/>
            <a:ext cx="360295" cy="27695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10</a:t>
            </a:r>
            <a:endParaRPr lang="en-US" sz="800" dirty="0"/>
          </a:p>
        </p:txBody>
      </p:sp>
      <p:grpSp>
        <p:nvGrpSpPr>
          <p:cNvPr id="32" name="Group 448"/>
          <p:cNvGrpSpPr/>
          <p:nvPr/>
        </p:nvGrpSpPr>
        <p:grpSpPr>
          <a:xfrm>
            <a:off x="727348" y="4437861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3" name="Rectangle 449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1</a:t>
              </a:r>
              <a:endParaRPr lang="en-US" sz="900" dirty="0"/>
            </a:p>
          </p:txBody>
        </p:sp>
        <p:sp>
          <p:nvSpPr>
            <p:cNvPr id="54" name="Rectangle 450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5" name="Rectangle 451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56" name="Rectangle 452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57" name="Rectangle 453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58" name="Rectangle 454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59" name="Rectangle 455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60" name="Rectangle 456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61" name="Rectangle 457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pSp>
        <p:nvGrpSpPr>
          <p:cNvPr id="62" name="Group 448"/>
          <p:cNvGrpSpPr/>
          <p:nvPr/>
        </p:nvGrpSpPr>
        <p:grpSpPr>
          <a:xfrm>
            <a:off x="6949500" y="4437861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3" name="Rectangle 449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2</a:t>
              </a:r>
              <a:endParaRPr lang="en-US" sz="900" dirty="0"/>
            </a:p>
          </p:txBody>
        </p:sp>
        <p:sp>
          <p:nvSpPr>
            <p:cNvPr id="64" name="Rectangle 450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65" name="Rectangle 451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66" name="Rectangle 452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67" name="Rectangle 453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68" name="Rectangle 454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69" name="Rectangle 455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70" name="Rectangle 456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75" name="Rectangle 457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aphicFrame>
        <p:nvGraphicFramePr>
          <p:cNvPr id="77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81769"/>
              </p:ext>
            </p:extLst>
          </p:nvPr>
        </p:nvGraphicFramePr>
        <p:xfrm>
          <a:off x="817287" y="2747260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1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</a:t>
                      </a:r>
                      <a:r>
                        <a:rPr lang="cs-CZ" sz="800" b="1" baseline="0" dirty="0"/>
                        <a:t>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1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00974"/>
              </p:ext>
            </p:extLst>
          </p:nvPr>
        </p:nvGraphicFramePr>
        <p:xfrm>
          <a:off x="6994410" y="2771104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2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</a:t>
                      </a:r>
                      <a:r>
                        <a:rPr lang="cs-CZ" sz="800" b="1" baseline="0" dirty="0"/>
                        <a:t>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2" name="TextovéPole 81"/>
          <p:cNvSpPr txBox="1"/>
          <p:nvPr/>
        </p:nvSpPr>
        <p:spPr>
          <a:xfrm>
            <a:off x="6876256" y="6381328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SvatebníAsistentka.cz</a:t>
            </a:r>
          </a:p>
        </p:txBody>
      </p:sp>
      <p:cxnSp>
        <p:nvCxnSpPr>
          <p:cNvPr id="83" name="Přímá spojnice se šipkou 82"/>
          <p:cNvCxnSpPr/>
          <p:nvPr/>
        </p:nvCxnSpPr>
        <p:spPr>
          <a:xfrm flipH="1" flipV="1">
            <a:off x="4504463" y="6238837"/>
            <a:ext cx="6390" cy="469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4" name="Rectangle 76"/>
          <p:cNvSpPr/>
          <p:nvPr/>
        </p:nvSpPr>
        <p:spPr>
          <a:xfrm>
            <a:off x="3716778" y="6365890"/>
            <a:ext cx="825753" cy="27695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VSTUP DO MÍSTNOSTI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1676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448"/>
          <p:cNvGrpSpPr/>
          <p:nvPr/>
        </p:nvGrpSpPr>
        <p:grpSpPr>
          <a:xfrm>
            <a:off x="6353175" y="5543550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02" name="Rectangle 201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6</a:t>
              </a:r>
              <a:endParaRPr lang="en-US" sz="9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pSp>
        <p:nvGrpSpPr>
          <p:cNvPr id="191" name="Group 448"/>
          <p:cNvGrpSpPr/>
          <p:nvPr/>
        </p:nvGrpSpPr>
        <p:grpSpPr>
          <a:xfrm>
            <a:off x="4851032" y="4114800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2" name="Rectangle 191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7</a:t>
              </a:r>
              <a:endParaRPr lang="en-US" sz="900" dirty="0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pSp>
        <p:nvGrpSpPr>
          <p:cNvPr id="181" name="Group 448"/>
          <p:cNvGrpSpPr/>
          <p:nvPr/>
        </p:nvGrpSpPr>
        <p:grpSpPr>
          <a:xfrm>
            <a:off x="3354320" y="5543550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2" name="Rectangle 181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8</a:t>
              </a:r>
              <a:endParaRPr lang="en-US" sz="900" dirty="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pSp>
        <p:nvGrpSpPr>
          <p:cNvPr id="171" name="Group 448"/>
          <p:cNvGrpSpPr/>
          <p:nvPr/>
        </p:nvGrpSpPr>
        <p:grpSpPr>
          <a:xfrm>
            <a:off x="1852176" y="4114800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72" name="Rectangle 171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9</a:t>
              </a:r>
              <a:endParaRPr lang="en-US" sz="9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pSp>
        <p:nvGrpSpPr>
          <p:cNvPr id="161" name="Group 448"/>
          <p:cNvGrpSpPr/>
          <p:nvPr/>
        </p:nvGrpSpPr>
        <p:grpSpPr>
          <a:xfrm>
            <a:off x="355464" y="5553075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2" name="Rectangle 161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10</a:t>
              </a:r>
              <a:endParaRPr lang="en-US" sz="900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pSp>
        <p:nvGrpSpPr>
          <p:cNvPr id="151" name="Group 448"/>
          <p:cNvGrpSpPr/>
          <p:nvPr/>
        </p:nvGrpSpPr>
        <p:grpSpPr>
          <a:xfrm>
            <a:off x="6353175" y="227643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2" name="Rectangle 151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5</a:t>
              </a:r>
              <a:endParaRPr lang="en-US" sz="9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pSp>
        <p:nvGrpSpPr>
          <p:cNvPr id="141" name="Group 448"/>
          <p:cNvGrpSpPr/>
          <p:nvPr/>
        </p:nvGrpSpPr>
        <p:grpSpPr>
          <a:xfrm>
            <a:off x="4851032" y="1619250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2" name="Rectangle 141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4</a:t>
              </a:r>
              <a:endParaRPr lang="en-US" sz="9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pSp>
        <p:nvGrpSpPr>
          <p:cNvPr id="131" name="Group 448"/>
          <p:cNvGrpSpPr/>
          <p:nvPr/>
        </p:nvGrpSpPr>
        <p:grpSpPr>
          <a:xfrm>
            <a:off x="3354850" y="227643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32" name="Rectangle 131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3</a:t>
              </a:r>
              <a:endParaRPr lang="en-US" sz="9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pSp>
        <p:nvGrpSpPr>
          <p:cNvPr id="121" name="Group 448"/>
          <p:cNvGrpSpPr/>
          <p:nvPr/>
        </p:nvGrpSpPr>
        <p:grpSpPr>
          <a:xfrm>
            <a:off x="1852176" y="1619250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2" name="Rectangle 121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2</a:t>
              </a:r>
              <a:endParaRPr lang="en-US" sz="9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sp>
        <p:nvSpPr>
          <p:cNvPr id="408" name="Rectangle 407"/>
          <p:cNvSpPr/>
          <p:nvPr/>
        </p:nvSpPr>
        <p:spPr>
          <a:xfrm>
            <a:off x="7858125" y="2057403"/>
            <a:ext cx="1285875" cy="27431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  <a:effectLst>
            <a:outerShdw blurRad="25400" algn="ctr" rotWithShape="0">
              <a:prstClr val="black">
                <a:alpha val="17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398" name="Rectangle 397"/>
          <p:cNvSpPr/>
          <p:nvPr/>
        </p:nvSpPr>
        <p:spPr>
          <a:xfrm rot="5400000">
            <a:off x="7916562" y="3102935"/>
            <a:ext cx="972537" cy="6512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cs-CZ" sz="900" dirty="0"/>
              <a:t>Hlavní stůl</a:t>
            </a:r>
            <a:endParaRPr lang="en-US" sz="900" dirty="0"/>
          </a:p>
        </p:txBody>
      </p:sp>
      <p:sp>
        <p:nvSpPr>
          <p:cNvPr id="400" name="Rectangle 399"/>
          <p:cNvSpPr/>
          <p:nvPr/>
        </p:nvSpPr>
        <p:spPr>
          <a:xfrm rot="5400000">
            <a:off x="8680708" y="3526944"/>
            <a:ext cx="361178" cy="2049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1"/>
          <a:lstStyle/>
          <a:p>
            <a:pPr algn="ctr"/>
            <a:r>
              <a:rPr lang="cs-CZ" sz="800" dirty="0"/>
              <a:t>Ženich</a:t>
            </a:r>
            <a:endParaRPr lang="en-US" sz="800" dirty="0"/>
          </a:p>
        </p:txBody>
      </p:sp>
      <p:sp>
        <p:nvSpPr>
          <p:cNvPr id="401" name="Rectangle 400"/>
          <p:cNvSpPr/>
          <p:nvPr/>
        </p:nvSpPr>
        <p:spPr>
          <a:xfrm rot="5400000">
            <a:off x="8681151" y="3125685"/>
            <a:ext cx="360295" cy="2049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 anchorCtr="1"/>
          <a:lstStyle/>
          <a:p>
            <a:pPr algn="ctr"/>
            <a:r>
              <a:rPr lang="cs-CZ" sz="800" dirty="0"/>
              <a:t>Nevěsta</a:t>
            </a:r>
            <a:endParaRPr lang="en-US" sz="800" dirty="0"/>
          </a:p>
        </p:txBody>
      </p:sp>
      <p:grpSp>
        <p:nvGrpSpPr>
          <p:cNvPr id="12" name="Group 448"/>
          <p:cNvGrpSpPr/>
          <p:nvPr/>
        </p:nvGrpSpPr>
        <p:grpSpPr>
          <a:xfrm>
            <a:off x="356524" y="232113"/>
            <a:ext cx="1319876" cy="1120438"/>
            <a:chOff x="2971800" y="3276600"/>
            <a:chExt cx="1447800" cy="122903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50" name="Rectangle 449"/>
            <p:cNvSpPr/>
            <p:nvPr/>
          </p:nvSpPr>
          <p:spPr>
            <a:xfrm>
              <a:off x="2971800" y="3533147"/>
              <a:ext cx="1447800" cy="714375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900" dirty="0"/>
                <a:t>Stůl č. 1</a:t>
              </a:r>
              <a:endParaRPr lang="en-US" sz="900" dirty="0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048001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3382963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7</a:t>
              </a: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717925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6</a:t>
              </a: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052888" y="428084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5</a:t>
              </a: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048001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1</a:t>
              </a: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3382964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2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3717927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3</a:t>
              </a:r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4052890" y="3276600"/>
              <a:ext cx="290510" cy="224792"/>
            </a:xfrm>
            <a:prstGeom prst="rect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4</a:t>
              </a:r>
            </a:p>
          </p:txBody>
        </p:sp>
      </p:grpSp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96779"/>
              </p:ext>
            </p:extLst>
          </p:nvPr>
        </p:nvGraphicFramePr>
        <p:xfrm>
          <a:off x="403086" y="1493520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1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</a:t>
                      </a:r>
                      <a:r>
                        <a:rPr lang="cs-CZ" sz="800" b="1" baseline="0" dirty="0"/>
                        <a:t>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61907"/>
              </p:ext>
            </p:extLst>
          </p:nvPr>
        </p:nvGraphicFramePr>
        <p:xfrm>
          <a:off x="1906025" y="83820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2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5" name="Title 2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82 míst, 11 stolů</a:t>
            </a:r>
            <a:endParaRPr lang="en-US" dirty="0"/>
          </a:p>
        </p:txBody>
      </p:sp>
      <p:graphicFrame>
        <p:nvGraphicFramePr>
          <p:cNvPr id="2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16394"/>
              </p:ext>
            </p:extLst>
          </p:nvPr>
        </p:nvGraphicFramePr>
        <p:xfrm>
          <a:off x="3383660" y="1511808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3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2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398691"/>
              </p:ext>
            </p:extLst>
          </p:nvPr>
        </p:nvGraphicFramePr>
        <p:xfrm>
          <a:off x="4872368" y="130267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4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3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10947"/>
              </p:ext>
            </p:extLst>
          </p:nvPr>
        </p:nvGraphicFramePr>
        <p:xfrm>
          <a:off x="6417616" y="1453134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5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4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92344"/>
              </p:ext>
            </p:extLst>
          </p:nvPr>
        </p:nvGraphicFramePr>
        <p:xfrm>
          <a:off x="350678" y="4001262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10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6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56819"/>
              </p:ext>
            </p:extLst>
          </p:nvPr>
        </p:nvGraphicFramePr>
        <p:xfrm>
          <a:off x="3375314" y="3952412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8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7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956348"/>
              </p:ext>
            </p:extLst>
          </p:nvPr>
        </p:nvGraphicFramePr>
        <p:xfrm>
          <a:off x="6339631" y="4001262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6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8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81686"/>
              </p:ext>
            </p:extLst>
          </p:nvPr>
        </p:nvGraphicFramePr>
        <p:xfrm>
          <a:off x="4907639" y="5348755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7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9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096025"/>
              </p:ext>
            </p:extLst>
          </p:nvPr>
        </p:nvGraphicFramePr>
        <p:xfrm>
          <a:off x="1936508" y="5403540"/>
          <a:ext cx="1193800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9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7" name="TextovéPole 116"/>
          <p:cNvSpPr txBox="1"/>
          <p:nvPr/>
        </p:nvSpPr>
        <p:spPr>
          <a:xfrm>
            <a:off x="7596336" y="6592996"/>
            <a:ext cx="16225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SvatebníAsistentka.cz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roup 473"/>
          <p:cNvGrpSpPr/>
          <p:nvPr/>
        </p:nvGrpSpPr>
        <p:grpSpPr>
          <a:xfrm>
            <a:off x="381000" y="156103"/>
            <a:ext cx="1143000" cy="1148822"/>
            <a:chOff x="457200" y="222778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7" name="Oval 126"/>
            <p:cNvSpPr/>
            <p:nvPr/>
          </p:nvSpPr>
          <p:spPr>
            <a:xfrm>
              <a:off x="708660" y="477149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1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 rot="16200000">
              <a:off x="457200" y="68562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29" name="Oval 128"/>
            <p:cNvSpPr/>
            <p:nvPr/>
          </p:nvSpPr>
          <p:spPr>
            <a:xfrm rot="5400000">
              <a:off x="1367039" y="689501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0" name="Oval 129"/>
            <p:cNvSpPr/>
            <p:nvPr/>
          </p:nvSpPr>
          <p:spPr>
            <a:xfrm>
              <a:off x="905556" y="22277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1" name="Oval 130"/>
            <p:cNvSpPr/>
            <p:nvPr/>
          </p:nvSpPr>
          <p:spPr>
            <a:xfrm rot="11020586">
              <a:off x="901674" y="1138439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32" name="Oval 131"/>
            <p:cNvSpPr/>
            <p:nvPr/>
          </p:nvSpPr>
          <p:spPr>
            <a:xfrm rot="18900000">
              <a:off x="571596" y="37745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" name="Oval 132"/>
            <p:cNvSpPr/>
            <p:nvPr/>
          </p:nvSpPr>
          <p:spPr>
            <a:xfrm rot="8251980">
              <a:off x="1222457" y="101666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34" name="Oval 133"/>
            <p:cNvSpPr/>
            <p:nvPr/>
          </p:nvSpPr>
          <p:spPr>
            <a:xfrm rot="2504398">
              <a:off x="1239515" y="36233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35" name="Oval 134"/>
            <p:cNvSpPr/>
            <p:nvPr/>
          </p:nvSpPr>
          <p:spPr>
            <a:xfrm rot="13794504">
              <a:off x="580891" y="993786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aphicFrame>
        <p:nvGraphicFramePr>
          <p:cNvPr id="469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06509"/>
              </p:ext>
            </p:extLst>
          </p:nvPr>
        </p:nvGraphicFramePr>
        <p:xfrm>
          <a:off x="1581151" y="55245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1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75" name="Group 474"/>
          <p:cNvGrpSpPr/>
          <p:nvPr/>
        </p:nvGrpSpPr>
        <p:grpSpPr>
          <a:xfrm>
            <a:off x="381000" y="1670578"/>
            <a:ext cx="1143000" cy="1148822"/>
            <a:chOff x="457200" y="222778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76" name="Oval 475"/>
            <p:cNvSpPr/>
            <p:nvPr/>
          </p:nvSpPr>
          <p:spPr>
            <a:xfrm>
              <a:off x="708660" y="477149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2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 rot="16200000">
              <a:off x="457200" y="68562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78" name="Oval 477"/>
            <p:cNvSpPr/>
            <p:nvPr/>
          </p:nvSpPr>
          <p:spPr>
            <a:xfrm rot="5400000">
              <a:off x="1367039" y="689501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79" name="Oval 478"/>
            <p:cNvSpPr/>
            <p:nvPr/>
          </p:nvSpPr>
          <p:spPr>
            <a:xfrm>
              <a:off x="905556" y="22277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80" name="Oval 479"/>
            <p:cNvSpPr/>
            <p:nvPr/>
          </p:nvSpPr>
          <p:spPr>
            <a:xfrm rot="11020586">
              <a:off x="901674" y="1138439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1" name="Oval 480"/>
            <p:cNvSpPr/>
            <p:nvPr/>
          </p:nvSpPr>
          <p:spPr>
            <a:xfrm rot="18900000">
              <a:off x="571596" y="37745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82" name="Oval 481"/>
            <p:cNvSpPr/>
            <p:nvPr/>
          </p:nvSpPr>
          <p:spPr>
            <a:xfrm rot="8251980">
              <a:off x="1222457" y="101666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3" name="Oval 482"/>
            <p:cNvSpPr/>
            <p:nvPr/>
          </p:nvSpPr>
          <p:spPr>
            <a:xfrm rot="2504398">
              <a:off x="1239515" y="36233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84" name="Oval 483"/>
            <p:cNvSpPr/>
            <p:nvPr/>
          </p:nvSpPr>
          <p:spPr>
            <a:xfrm rot="13794504">
              <a:off x="580891" y="993786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2910840" y="152401"/>
            <a:ext cx="1143000" cy="1148822"/>
            <a:chOff x="457200" y="222778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86" name="Oval 485"/>
            <p:cNvSpPr/>
            <p:nvPr/>
          </p:nvSpPr>
          <p:spPr>
            <a:xfrm>
              <a:off x="708660" y="477149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3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 rot="16200000">
              <a:off x="457200" y="68562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88" name="Oval 487"/>
            <p:cNvSpPr/>
            <p:nvPr/>
          </p:nvSpPr>
          <p:spPr>
            <a:xfrm rot="5400000">
              <a:off x="1367039" y="689501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89" name="Oval 488"/>
            <p:cNvSpPr/>
            <p:nvPr/>
          </p:nvSpPr>
          <p:spPr>
            <a:xfrm>
              <a:off x="905556" y="22277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0" name="Oval 489"/>
            <p:cNvSpPr/>
            <p:nvPr/>
          </p:nvSpPr>
          <p:spPr>
            <a:xfrm rot="11020586">
              <a:off x="901674" y="1138439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91" name="Oval 490"/>
            <p:cNvSpPr/>
            <p:nvPr/>
          </p:nvSpPr>
          <p:spPr>
            <a:xfrm rot="18900000">
              <a:off x="571596" y="37745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2" name="Oval 491"/>
            <p:cNvSpPr/>
            <p:nvPr/>
          </p:nvSpPr>
          <p:spPr>
            <a:xfrm rot="8251980">
              <a:off x="1222457" y="101666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93" name="Oval 492"/>
            <p:cNvSpPr/>
            <p:nvPr/>
          </p:nvSpPr>
          <p:spPr>
            <a:xfrm rot="2504398">
              <a:off x="1239515" y="36233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94" name="Oval 493"/>
            <p:cNvSpPr/>
            <p:nvPr/>
          </p:nvSpPr>
          <p:spPr>
            <a:xfrm rot="13794504">
              <a:off x="580891" y="993786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495" name="Group 494"/>
          <p:cNvGrpSpPr/>
          <p:nvPr/>
        </p:nvGrpSpPr>
        <p:grpSpPr>
          <a:xfrm>
            <a:off x="2910840" y="1666876"/>
            <a:ext cx="1143000" cy="1148822"/>
            <a:chOff x="457200" y="222778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6" name="Oval 495"/>
            <p:cNvSpPr/>
            <p:nvPr/>
          </p:nvSpPr>
          <p:spPr>
            <a:xfrm>
              <a:off x="708660" y="477149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4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 rot="16200000">
              <a:off x="457200" y="68562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98" name="Oval 497"/>
            <p:cNvSpPr/>
            <p:nvPr/>
          </p:nvSpPr>
          <p:spPr>
            <a:xfrm rot="5400000">
              <a:off x="1367039" y="689501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99" name="Oval 498"/>
            <p:cNvSpPr/>
            <p:nvPr/>
          </p:nvSpPr>
          <p:spPr>
            <a:xfrm>
              <a:off x="905556" y="22277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0" name="Oval 499"/>
            <p:cNvSpPr/>
            <p:nvPr/>
          </p:nvSpPr>
          <p:spPr>
            <a:xfrm rot="11020586">
              <a:off x="901674" y="1138439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01" name="Oval 500"/>
            <p:cNvSpPr/>
            <p:nvPr/>
          </p:nvSpPr>
          <p:spPr>
            <a:xfrm rot="18900000">
              <a:off x="571596" y="37745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2" name="Oval 501"/>
            <p:cNvSpPr/>
            <p:nvPr/>
          </p:nvSpPr>
          <p:spPr>
            <a:xfrm rot="8251980">
              <a:off x="1222457" y="101666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Oval 502"/>
            <p:cNvSpPr/>
            <p:nvPr/>
          </p:nvSpPr>
          <p:spPr>
            <a:xfrm rot="2504398">
              <a:off x="1239515" y="36233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4" name="Oval 503"/>
            <p:cNvSpPr/>
            <p:nvPr/>
          </p:nvSpPr>
          <p:spPr>
            <a:xfrm rot="13794504">
              <a:off x="580891" y="993786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5440680" y="152401"/>
            <a:ext cx="1143000" cy="1148822"/>
            <a:chOff x="457200" y="222778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06" name="Oval 505"/>
            <p:cNvSpPr/>
            <p:nvPr/>
          </p:nvSpPr>
          <p:spPr>
            <a:xfrm>
              <a:off x="708660" y="477149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5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 rot="16200000">
              <a:off x="457200" y="68562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8" name="Oval 507"/>
            <p:cNvSpPr/>
            <p:nvPr/>
          </p:nvSpPr>
          <p:spPr>
            <a:xfrm rot="5400000">
              <a:off x="1367039" y="689501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9" name="Oval 508"/>
            <p:cNvSpPr/>
            <p:nvPr/>
          </p:nvSpPr>
          <p:spPr>
            <a:xfrm>
              <a:off x="905556" y="22277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10" name="Oval 509"/>
            <p:cNvSpPr/>
            <p:nvPr/>
          </p:nvSpPr>
          <p:spPr>
            <a:xfrm rot="11020586">
              <a:off x="901674" y="1138439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11" name="Oval 510"/>
            <p:cNvSpPr/>
            <p:nvPr/>
          </p:nvSpPr>
          <p:spPr>
            <a:xfrm rot="18900000">
              <a:off x="571596" y="37745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12" name="Oval 511"/>
            <p:cNvSpPr/>
            <p:nvPr/>
          </p:nvSpPr>
          <p:spPr>
            <a:xfrm rot="8251980">
              <a:off x="1222457" y="101666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3" name="Oval 512"/>
            <p:cNvSpPr/>
            <p:nvPr/>
          </p:nvSpPr>
          <p:spPr>
            <a:xfrm rot="2504398">
              <a:off x="1239515" y="36233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14" name="Oval 513"/>
            <p:cNvSpPr/>
            <p:nvPr/>
          </p:nvSpPr>
          <p:spPr>
            <a:xfrm rot="13794504">
              <a:off x="580891" y="993786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595" name="Group 594"/>
          <p:cNvGrpSpPr/>
          <p:nvPr/>
        </p:nvGrpSpPr>
        <p:grpSpPr>
          <a:xfrm>
            <a:off x="5440680" y="1666876"/>
            <a:ext cx="1143000" cy="1148822"/>
            <a:chOff x="5440680" y="1666875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16" name="Oval 515"/>
            <p:cNvSpPr/>
            <p:nvPr/>
          </p:nvSpPr>
          <p:spPr>
            <a:xfrm>
              <a:off x="5692140" y="1921246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6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17" name="Oval 516"/>
            <p:cNvSpPr/>
            <p:nvPr/>
          </p:nvSpPr>
          <p:spPr>
            <a:xfrm rot="16200000">
              <a:off x="5440680" y="212971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8" name="Oval 517"/>
            <p:cNvSpPr/>
            <p:nvPr/>
          </p:nvSpPr>
          <p:spPr>
            <a:xfrm rot="5400000">
              <a:off x="6350519" y="213359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19" name="Oval 518"/>
            <p:cNvSpPr/>
            <p:nvPr/>
          </p:nvSpPr>
          <p:spPr>
            <a:xfrm>
              <a:off x="5889036" y="166687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20" name="Oval 519"/>
            <p:cNvSpPr/>
            <p:nvPr/>
          </p:nvSpPr>
          <p:spPr>
            <a:xfrm rot="11020586">
              <a:off x="5885154" y="2582536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21" name="Oval 520"/>
            <p:cNvSpPr/>
            <p:nvPr/>
          </p:nvSpPr>
          <p:spPr>
            <a:xfrm rot="18900000">
              <a:off x="5555076" y="182155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22" name="Oval 521"/>
            <p:cNvSpPr/>
            <p:nvPr/>
          </p:nvSpPr>
          <p:spPr>
            <a:xfrm rot="8251980">
              <a:off x="6205937" y="2460764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23" name="Oval 522"/>
            <p:cNvSpPr/>
            <p:nvPr/>
          </p:nvSpPr>
          <p:spPr>
            <a:xfrm rot="2504398">
              <a:off x="6222995" y="1806432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24" name="Oval 523"/>
            <p:cNvSpPr/>
            <p:nvPr/>
          </p:nvSpPr>
          <p:spPr>
            <a:xfrm rot="13794504">
              <a:off x="5564371" y="243788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597" name="Group 596"/>
          <p:cNvGrpSpPr/>
          <p:nvPr/>
        </p:nvGrpSpPr>
        <p:grpSpPr>
          <a:xfrm>
            <a:off x="381000" y="4046485"/>
            <a:ext cx="1143000" cy="1148822"/>
            <a:chOff x="381000" y="4046483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26" name="Oval 525"/>
            <p:cNvSpPr/>
            <p:nvPr/>
          </p:nvSpPr>
          <p:spPr>
            <a:xfrm>
              <a:off x="632460" y="4300854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12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27" name="Oval 526"/>
            <p:cNvSpPr/>
            <p:nvPr/>
          </p:nvSpPr>
          <p:spPr>
            <a:xfrm rot="16200000">
              <a:off x="381000" y="450932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28" name="Oval 527"/>
            <p:cNvSpPr/>
            <p:nvPr/>
          </p:nvSpPr>
          <p:spPr>
            <a:xfrm rot="5400000">
              <a:off x="1290839" y="4513206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29" name="Oval 528"/>
            <p:cNvSpPr/>
            <p:nvPr/>
          </p:nvSpPr>
          <p:spPr>
            <a:xfrm>
              <a:off x="829356" y="404648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0" name="Oval 529"/>
            <p:cNvSpPr/>
            <p:nvPr/>
          </p:nvSpPr>
          <p:spPr>
            <a:xfrm rot="11020586">
              <a:off x="825474" y="4962144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31" name="Oval 530"/>
            <p:cNvSpPr/>
            <p:nvPr/>
          </p:nvSpPr>
          <p:spPr>
            <a:xfrm rot="18900000">
              <a:off x="495396" y="420115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2" name="Oval 531"/>
            <p:cNvSpPr/>
            <p:nvPr/>
          </p:nvSpPr>
          <p:spPr>
            <a:xfrm rot="8251980">
              <a:off x="1146257" y="4840372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33" name="Oval 532"/>
            <p:cNvSpPr/>
            <p:nvPr/>
          </p:nvSpPr>
          <p:spPr>
            <a:xfrm rot="2504398">
              <a:off x="1163315" y="418604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34" name="Oval 533"/>
            <p:cNvSpPr/>
            <p:nvPr/>
          </p:nvSpPr>
          <p:spPr>
            <a:xfrm rot="13794504">
              <a:off x="504691" y="4817491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598" name="Group 597"/>
          <p:cNvGrpSpPr/>
          <p:nvPr/>
        </p:nvGrpSpPr>
        <p:grpSpPr>
          <a:xfrm>
            <a:off x="381000" y="5560960"/>
            <a:ext cx="1143000" cy="1148822"/>
            <a:chOff x="381000" y="5560958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42" name="Oval 541"/>
            <p:cNvSpPr/>
            <p:nvPr/>
          </p:nvSpPr>
          <p:spPr>
            <a:xfrm>
              <a:off x="632460" y="5815329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11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43" name="Oval 542"/>
            <p:cNvSpPr/>
            <p:nvPr/>
          </p:nvSpPr>
          <p:spPr>
            <a:xfrm rot="16200000">
              <a:off x="381000" y="602380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44" name="Oval 543"/>
            <p:cNvSpPr/>
            <p:nvPr/>
          </p:nvSpPr>
          <p:spPr>
            <a:xfrm rot="5400000">
              <a:off x="1290839" y="6027681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45" name="Oval 544"/>
            <p:cNvSpPr/>
            <p:nvPr/>
          </p:nvSpPr>
          <p:spPr>
            <a:xfrm>
              <a:off x="829356" y="556095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6" name="Oval 545"/>
            <p:cNvSpPr/>
            <p:nvPr/>
          </p:nvSpPr>
          <p:spPr>
            <a:xfrm rot="11020586">
              <a:off x="825474" y="6476619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47" name="Oval 546"/>
            <p:cNvSpPr/>
            <p:nvPr/>
          </p:nvSpPr>
          <p:spPr>
            <a:xfrm rot="18900000">
              <a:off x="495396" y="571563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48" name="Oval 547"/>
            <p:cNvSpPr/>
            <p:nvPr/>
          </p:nvSpPr>
          <p:spPr>
            <a:xfrm rot="8251980">
              <a:off x="1146257" y="635484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9" name="Oval 548"/>
            <p:cNvSpPr/>
            <p:nvPr/>
          </p:nvSpPr>
          <p:spPr>
            <a:xfrm rot="2504398">
              <a:off x="1163315" y="570051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50" name="Oval 549"/>
            <p:cNvSpPr/>
            <p:nvPr/>
          </p:nvSpPr>
          <p:spPr>
            <a:xfrm rot="13794504">
              <a:off x="504691" y="6331966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2910840" y="4042780"/>
            <a:ext cx="1143000" cy="1148822"/>
            <a:chOff x="2910840" y="4042780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52" name="Oval 551"/>
            <p:cNvSpPr/>
            <p:nvPr/>
          </p:nvSpPr>
          <p:spPr>
            <a:xfrm>
              <a:off x="3162300" y="4297151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10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 rot="16200000">
              <a:off x="2910840" y="4505622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54" name="Oval 553"/>
            <p:cNvSpPr/>
            <p:nvPr/>
          </p:nvSpPr>
          <p:spPr>
            <a:xfrm rot="5400000">
              <a:off x="3820679" y="450950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5" name="Oval 554"/>
            <p:cNvSpPr/>
            <p:nvPr/>
          </p:nvSpPr>
          <p:spPr>
            <a:xfrm>
              <a:off x="3359196" y="404278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56" name="Oval 555"/>
            <p:cNvSpPr/>
            <p:nvPr/>
          </p:nvSpPr>
          <p:spPr>
            <a:xfrm rot="11020586">
              <a:off x="3355314" y="4958441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57" name="Oval 556"/>
            <p:cNvSpPr/>
            <p:nvPr/>
          </p:nvSpPr>
          <p:spPr>
            <a:xfrm rot="18900000">
              <a:off x="3025236" y="419745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58" name="Oval 557"/>
            <p:cNvSpPr/>
            <p:nvPr/>
          </p:nvSpPr>
          <p:spPr>
            <a:xfrm rot="8251980">
              <a:off x="3676097" y="4836669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59" name="Oval 558"/>
            <p:cNvSpPr/>
            <p:nvPr/>
          </p:nvSpPr>
          <p:spPr>
            <a:xfrm rot="2504398">
              <a:off x="3693155" y="418233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0" name="Oval 559"/>
            <p:cNvSpPr/>
            <p:nvPr/>
          </p:nvSpPr>
          <p:spPr>
            <a:xfrm rot="13794504">
              <a:off x="3034531" y="481378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599" name="Group 598"/>
          <p:cNvGrpSpPr/>
          <p:nvPr/>
        </p:nvGrpSpPr>
        <p:grpSpPr>
          <a:xfrm>
            <a:off x="2910840" y="5557255"/>
            <a:ext cx="1143000" cy="1148822"/>
            <a:chOff x="2910840" y="5557255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62" name="Oval 561"/>
            <p:cNvSpPr/>
            <p:nvPr/>
          </p:nvSpPr>
          <p:spPr>
            <a:xfrm>
              <a:off x="3162300" y="5811626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9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63" name="Oval 562"/>
            <p:cNvSpPr/>
            <p:nvPr/>
          </p:nvSpPr>
          <p:spPr>
            <a:xfrm rot="16200000">
              <a:off x="2910840" y="602009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64" name="Oval 563"/>
            <p:cNvSpPr/>
            <p:nvPr/>
          </p:nvSpPr>
          <p:spPr>
            <a:xfrm rot="5400000">
              <a:off x="3820679" y="602397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65" name="Oval 564"/>
            <p:cNvSpPr/>
            <p:nvPr/>
          </p:nvSpPr>
          <p:spPr>
            <a:xfrm>
              <a:off x="3359196" y="555725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66" name="Oval 565"/>
            <p:cNvSpPr/>
            <p:nvPr/>
          </p:nvSpPr>
          <p:spPr>
            <a:xfrm rot="11020586">
              <a:off x="3355314" y="6472916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67" name="Oval 566"/>
            <p:cNvSpPr/>
            <p:nvPr/>
          </p:nvSpPr>
          <p:spPr>
            <a:xfrm rot="18900000">
              <a:off x="3025236" y="571193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68" name="Oval 567"/>
            <p:cNvSpPr/>
            <p:nvPr/>
          </p:nvSpPr>
          <p:spPr>
            <a:xfrm rot="8251980">
              <a:off x="3676097" y="6351144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69" name="Oval 568"/>
            <p:cNvSpPr/>
            <p:nvPr/>
          </p:nvSpPr>
          <p:spPr>
            <a:xfrm rot="2504398">
              <a:off x="3693155" y="5696812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70" name="Oval 569"/>
            <p:cNvSpPr/>
            <p:nvPr/>
          </p:nvSpPr>
          <p:spPr>
            <a:xfrm rot="13794504">
              <a:off x="3034531" y="632826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5440680" y="4042780"/>
            <a:ext cx="1143000" cy="1148822"/>
            <a:chOff x="5440680" y="4042780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72" name="Oval 571"/>
            <p:cNvSpPr/>
            <p:nvPr/>
          </p:nvSpPr>
          <p:spPr>
            <a:xfrm>
              <a:off x="5692140" y="4297151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8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 rot="16200000">
              <a:off x="5440680" y="4505622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74" name="Oval 573"/>
            <p:cNvSpPr/>
            <p:nvPr/>
          </p:nvSpPr>
          <p:spPr>
            <a:xfrm rot="5400000">
              <a:off x="6350519" y="450950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75" name="Oval 574"/>
            <p:cNvSpPr/>
            <p:nvPr/>
          </p:nvSpPr>
          <p:spPr>
            <a:xfrm>
              <a:off x="5889036" y="404278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76" name="Oval 575"/>
            <p:cNvSpPr/>
            <p:nvPr/>
          </p:nvSpPr>
          <p:spPr>
            <a:xfrm rot="11020586">
              <a:off x="5885154" y="4958441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77" name="Oval 576"/>
            <p:cNvSpPr/>
            <p:nvPr/>
          </p:nvSpPr>
          <p:spPr>
            <a:xfrm rot="18900000">
              <a:off x="5555076" y="419745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78" name="Oval 577"/>
            <p:cNvSpPr/>
            <p:nvPr/>
          </p:nvSpPr>
          <p:spPr>
            <a:xfrm rot="8251980">
              <a:off x="6205937" y="4836669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79" name="Oval 578"/>
            <p:cNvSpPr/>
            <p:nvPr/>
          </p:nvSpPr>
          <p:spPr>
            <a:xfrm rot="2504398">
              <a:off x="6222995" y="418233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80" name="Oval 579"/>
            <p:cNvSpPr/>
            <p:nvPr/>
          </p:nvSpPr>
          <p:spPr>
            <a:xfrm rot="13794504">
              <a:off x="5564371" y="481378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600" name="Group 599"/>
          <p:cNvGrpSpPr/>
          <p:nvPr/>
        </p:nvGrpSpPr>
        <p:grpSpPr>
          <a:xfrm>
            <a:off x="5440680" y="5557255"/>
            <a:ext cx="1143000" cy="1148822"/>
            <a:chOff x="5440680" y="5557255"/>
            <a:chExt cx="1143000" cy="11488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2" name="Oval 581"/>
            <p:cNvSpPr/>
            <p:nvPr/>
          </p:nvSpPr>
          <p:spPr>
            <a:xfrm>
              <a:off x="5692140" y="5811626"/>
              <a:ext cx="640080" cy="640080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cs-CZ" sz="900" dirty="0">
                  <a:solidFill>
                    <a:schemeClr val="tx1"/>
                  </a:solidFill>
                </a:rPr>
                <a:t>Stůl č. 9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83" name="Oval 582"/>
            <p:cNvSpPr/>
            <p:nvPr/>
          </p:nvSpPr>
          <p:spPr>
            <a:xfrm rot="16200000">
              <a:off x="5440680" y="6020097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84" name="Oval 583"/>
            <p:cNvSpPr/>
            <p:nvPr/>
          </p:nvSpPr>
          <p:spPr>
            <a:xfrm rot="5400000">
              <a:off x="6350519" y="6023978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85" name="Oval 584"/>
            <p:cNvSpPr/>
            <p:nvPr/>
          </p:nvSpPr>
          <p:spPr>
            <a:xfrm>
              <a:off x="5889036" y="5557255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86" name="Oval 585"/>
            <p:cNvSpPr/>
            <p:nvPr/>
          </p:nvSpPr>
          <p:spPr>
            <a:xfrm rot="11020586">
              <a:off x="5885154" y="6472916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87" name="Oval 586"/>
            <p:cNvSpPr/>
            <p:nvPr/>
          </p:nvSpPr>
          <p:spPr>
            <a:xfrm rot="18900000">
              <a:off x="5555076" y="5711930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88" name="Oval 587"/>
            <p:cNvSpPr/>
            <p:nvPr/>
          </p:nvSpPr>
          <p:spPr>
            <a:xfrm rot="8251980">
              <a:off x="6205937" y="6351144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89" name="Oval 588"/>
            <p:cNvSpPr/>
            <p:nvPr/>
          </p:nvSpPr>
          <p:spPr>
            <a:xfrm rot="2504398">
              <a:off x="6222995" y="5696812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90" name="Oval 589"/>
            <p:cNvSpPr/>
            <p:nvPr/>
          </p:nvSpPr>
          <p:spPr>
            <a:xfrm rot="13794504">
              <a:off x="5564371" y="6328263"/>
              <a:ext cx="233161" cy="233161"/>
            </a:xfrm>
            <a:prstGeom prst="ellipse">
              <a:avLst/>
            </a:prstGeom>
            <a:grpFill/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87" name="Chord 186"/>
          <p:cNvSpPr/>
          <p:nvPr/>
        </p:nvSpPr>
        <p:spPr>
          <a:xfrm>
            <a:off x="7759700" y="2057400"/>
            <a:ext cx="2743200" cy="2743200"/>
          </a:xfrm>
          <a:prstGeom prst="chord">
            <a:avLst>
              <a:gd name="adj1" fmla="val 5401617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1" name="Rounded Rectangle 590"/>
          <p:cNvSpPr/>
          <p:nvPr/>
        </p:nvSpPr>
        <p:spPr>
          <a:xfrm>
            <a:off x="8077201" y="2895600"/>
            <a:ext cx="603251" cy="10668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1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Hlavní stůl</a:t>
            </a:r>
            <a:endParaRPr lang="en-US" sz="900" dirty="0"/>
          </a:p>
        </p:txBody>
      </p:sp>
      <p:sp>
        <p:nvSpPr>
          <p:cNvPr id="592" name="Rounded Rectangle 591"/>
          <p:cNvSpPr/>
          <p:nvPr/>
        </p:nvSpPr>
        <p:spPr>
          <a:xfrm>
            <a:off x="8705851" y="3009899"/>
            <a:ext cx="228600" cy="40957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1"/>
          <a:lstStyle/>
          <a:p>
            <a:pPr algn="ctr"/>
            <a:r>
              <a:rPr lang="cs-CZ" sz="800" dirty="0">
                <a:solidFill>
                  <a:schemeClr val="tx1"/>
                </a:solidFill>
              </a:rPr>
              <a:t>Nevěsta</a:t>
            </a:r>
            <a:endParaRPr lang="en-US" sz="800" dirty="0"/>
          </a:p>
        </p:txBody>
      </p:sp>
      <p:sp>
        <p:nvSpPr>
          <p:cNvPr id="593" name="Rounded Rectangle 592"/>
          <p:cNvSpPr/>
          <p:nvPr/>
        </p:nvSpPr>
        <p:spPr>
          <a:xfrm>
            <a:off x="8705851" y="3448049"/>
            <a:ext cx="228600" cy="40957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 anchorCtr="1"/>
          <a:lstStyle/>
          <a:p>
            <a:pPr algn="ctr"/>
            <a:r>
              <a:rPr lang="cs-CZ" sz="800" dirty="0">
                <a:solidFill>
                  <a:schemeClr val="tx1"/>
                </a:solidFill>
              </a:rPr>
              <a:t>Ženich</a:t>
            </a:r>
            <a:endParaRPr lang="en-US" sz="800" dirty="0"/>
          </a:p>
        </p:txBody>
      </p:sp>
      <p:sp>
        <p:nvSpPr>
          <p:cNvPr id="139" name="Title 13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98 míst, 13 stolů</a:t>
            </a:r>
            <a:endParaRPr lang="en-US" dirty="0"/>
          </a:p>
        </p:txBody>
      </p:sp>
      <p:graphicFrame>
        <p:nvGraphicFramePr>
          <p:cNvPr id="140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22932"/>
              </p:ext>
            </p:extLst>
          </p:nvPr>
        </p:nvGraphicFramePr>
        <p:xfrm>
          <a:off x="1581150" y="1516098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2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1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51689"/>
              </p:ext>
            </p:extLst>
          </p:nvPr>
        </p:nvGraphicFramePr>
        <p:xfrm>
          <a:off x="4121425" y="48768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3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2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27890"/>
              </p:ext>
            </p:extLst>
          </p:nvPr>
        </p:nvGraphicFramePr>
        <p:xfrm>
          <a:off x="4128453" y="1510554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4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3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772338"/>
              </p:ext>
            </p:extLst>
          </p:nvPr>
        </p:nvGraphicFramePr>
        <p:xfrm>
          <a:off x="6638508" y="44624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5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4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08312"/>
              </p:ext>
            </p:extLst>
          </p:nvPr>
        </p:nvGraphicFramePr>
        <p:xfrm>
          <a:off x="6638507" y="1498335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6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5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600360"/>
              </p:ext>
            </p:extLst>
          </p:nvPr>
        </p:nvGraphicFramePr>
        <p:xfrm>
          <a:off x="1561927" y="3918511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12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6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74284"/>
              </p:ext>
            </p:extLst>
          </p:nvPr>
        </p:nvGraphicFramePr>
        <p:xfrm>
          <a:off x="4113928" y="3901519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10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7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55069"/>
              </p:ext>
            </p:extLst>
          </p:nvPr>
        </p:nvGraphicFramePr>
        <p:xfrm>
          <a:off x="1576509" y="5422625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11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8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73485"/>
              </p:ext>
            </p:extLst>
          </p:nvPr>
        </p:nvGraphicFramePr>
        <p:xfrm>
          <a:off x="4126429" y="5439918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9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9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25416"/>
              </p:ext>
            </p:extLst>
          </p:nvPr>
        </p:nvGraphicFramePr>
        <p:xfrm>
          <a:off x="6590783" y="5422625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7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0" name="Table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78554"/>
              </p:ext>
            </p:extLst>
          </p:nvPr>
        </p:nvGraphicFramePr>
        <p:xfrm>
          <a:off x="6586787" y="3918511"/>
          <a:ext cx="1220899" cy="1418082"/>
        </p:xfrm>
        <a:graphic>
          <a:graphicData uri="http://schemas.openxmlformats.org/drawingml/2006/table">
            <a:tbl>
              <a:tblPr bandRow="1" bandCol="1">
                <a:tableStyleId>{5A111915-BE36-4E01-A7E5-04B1672EAD32}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8">
                <a:tc gridSpan="2"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Stůl č. 8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18288" marR="18288" marT="9144" marB="91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62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Místo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/>
                        <a:t>Jméno hosta</a:t>
                      </a:r>
                      <a:endParaRPr lang="en-US" sz="800" b="1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BECFAA-7F46-4E32-B952-8F0B5A43C7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979</Words>
  <Application>Microsoft Office PowerPoint</Application>
  <PresentationFormat>Předvádění na obrazovce (4:3)</PresentationFormat>
  <Paragraphs>700</Paragraphs>
  <Slides>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Motiv Office</vt:lpstr>
      <vt:lpstr>ZASEDACÍ POŘÁDEK NA SVATBĚ         STOLY VE TVARU „U“, „T“, „I“ + kombinované stoly</vt:lpstr>
      <vt:lpstr>Zasedací pořádek písmeno „U“: 36 míst, 3 stoly</vt:lpstr>
      <vt:lpstr>Zasedací pořádek písmeno „T“: 24 míst, 2 stoly</vt:lpstr>
      <vt:lpstr>Zasedací pořádek písmeno „I“: 26 míst pro hosty, 1 stůl</vt:lpstr>
      <vt:lpstr>Kombinovaný zasedací pořádek: 40 míst, 4 stoly</vt:lpstr>
      <vt:lpstr>82 míst, 11 stolů</vt:lpstr>
      <vt:lpstr>98 míst, 13 stolů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hostů u každého stolu, 10 stolů pro hosty, 1 stůl pro novomanžele</dc:title>
  <dc:subject/>
  <dc:creator>Pepa</dc:creator>
  <cp:keywords/>
  <dc:description/>
  <cp:lastModifiedBy>Pepa</cp:lastModifiedBy>
  <cp:revision>33</cp:revision>
  <dcterms:created xsi:type="dcterms:W3CDTF">2016-07-25T11:05:34Z</dcterms:created>
  <dcterms:modified xsi:type="dcterms:W3CDTF">2016-07-27T08:55:01Z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TC103686419990</vt:lpwstr>
  </property>
</Properties>
</file>